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01" r:id="rId2"/>
    <p:sldId id="303" r:id="rId3"/>
    <p:sldId id="300" r:id="rId4"/>
    <p:sldId id="264" r:id="rId5"/>
    <p:sldId id="302" r:id="rId6"/>
    <p:sldId id="304" r:id="rId7"/>
    <p:sldId id="305" r:id="rId8"/>
    <p:sldId id="296" r:id="rId9"/>
    <p:sldId id="297" r:id="rId10"/>
    <p:sldId id="298" r:id="rId11"/>
    <p:sldId id="299" r:id="rId12"/>
    <p:sldId id="265" r:id="rId13"/>
    <p:sldId id="273" r:id="rId14"/>
    <p:sldId id="271" r:id="rId15"/>
    <p:sldId id="270" r:id="rId16"/>
    <p:sldId id="266" r:id="rId17"/>
    <p:sldId id="267" r:id="rId18"/>
    <p:sldId id="272" r:id="rId19"/>
    <p:sldId id="276" r:id="rId20"/>
    <p:sldId id="306" r:id="rId21"/>
    <p:sldId id="275" r:id="rId22"/>
    <p:sldId id="277" r:id="rId23"/>
    <p:sldId id="284" r:id="rId24"/>
    <p:sldId id="278" r:id="rId25"/>
    <p:sldId id="280" r:id="rId26"/>
    <p:sldId id="315" r:id="rId27"/>
    <p:sldId id="283" r:id="rId28"/>
    <p:sldId id="285" r:id="rId29"/>
    <p:sldId id="287" r:id="rId30"/>
    <p:sldId id="288" r:id="rId31"/>
    <p:sldId id="289" r:id="rId32"/>
    <p:sldId id="290" r:id="rId33"/>
    <p:sldId id="314" r:id="rId34"/>
    <p:sldId id="307" r:id="rId35"/>
    <p:sldId id="291" r:id="rId36"/>
    <p:sldId id="316" r:id="rId37"/>
    <p:sldId id="292" r:id="rId38"/>
    <p:sldId id="294" r:id="rId39"/>
    <p:sldId id="308" r:id="rId40"/>
    <p:sldId id="309" r:id="rId41"/>
    <p:sldId id="310" r:id="rId42"/>
    <p:sldId id="311" r:id="rId43"/>
    <p:sldId id="312" r:id="rId44"/>
    <p:sldId id="313" r:id="rId45"/>
    <p:sldId id="317" r:id="rId46"/>
  </p:sldIdLst>
  <p:sldSz cx="9144000" cy="6858000" type="screen4x3"/>
  <p:notesSz cx="68119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0000"/>
    <a:srgbClr val="313131"/>
    <a:srgbClr val="4D4F53"/>
    <a:srgbClr val="4BB4E6"/>
    <a:srgbClr val="FDC600"/>
    <a:srgbClr val="78B9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19" autoAdjust="0"/>
  </p:normalViewPr>
  <p:slideViewPr>
    <p:cSldViewPr snapToObjects="1" showGuides="1">
      <p:cViewPr>
        <p:scale>
          <a:sx n="100" d="100"/>
          <a:sy n="100" d="100"/>
        </p:scale>
        <p:origin x="-1860" y="-504"/>
      </p:cViewPr>
      <p:guideLst>
        <p:guide orient="horz" pos="799"/>
        <p:guide orient="horz" pos="3816"/>
        <p:guide orient="horz" pos="3532"/>
        <p:guide orient="horz" pos="278"/>
        <p:guide pos="2789"/>
        <p:guide/>
        <p:guide pos="5488"/>
        <p:guide pos="5759"/>
        <p:guide pos="2971"/>
        <p:guide pos="2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D1569-5296-449E-A018-B79478A47176}" type="datetimeFigureOut">
              <a:rPr lang="nb-NO" smtClean="0"/>
              <a:t>08.10.2015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55753-20D7-43B4-8FFE-353CEF780B1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8715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DBA94-B269-414A-B7C8-72D9EFBB7580}" type="datetimeFigureOut">
              <a:rPr lang="en-GB" smtClean="0"/>
              <a:t>08/10/2015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9B5FE-B896-4E73-9926-312C06738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730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3026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14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15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18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19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4184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0272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25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26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27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28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29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41842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30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31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32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33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34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761618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35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36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37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38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39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40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41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70233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42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70233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43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70233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44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70233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45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5423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4184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45876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45876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9B5FE-B896-4E73-9926-312C0673833C}" type="slidenum">
              <a:rPr lang="nb-NO" smtClean="0"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998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660000"/>
              </a:gs>
              <a:gs pos="100000">
                <a:srgbClr val="8C0000"/>
              </a:gs>
              <a:gs pos="60000">
                <a:srgbClr val="FF0000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28" y="0"/>
            <a:ext cx="1726745" cy="332472"/>
          </a:xfrm>
          <a:prstGeom prst="rect">
            <a:avLst/>
          </a:prstGeom>
        </p:spPr>
      </p:pic>
      <p:pic>
        <p:nvPicPr>
          <p:cNvPr id="6" name="Bilde 7" descr="rgb_VARDTM_afc_ne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0" y="2160000"/>
            <a:ext cx="4320000" cy="1866240"/>
          </a:xfrm>
          <a:prstGeom prst="rect">
            <a:avLst/>
          </a:prstGeom>
        </p:spPr>
      </p:pic>
      <p:pic>
        <p:nvPicPr>
          <p:cNvPr id="8" name="Picture 2" descr="D:\Desktop\Skildpadden\VARD.SDSuite\trunk\SDUP\files\SkabelonDesignContent\SDIS\Shared\Images\3D image library\rgb_angled_view\rgb_AH_angled_view.pn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2" t="5422" r="21595" b="15281"/>
          <a:stretch/>
        </p:blipFill>
        <p:spPr bwMode="auto">
          <a:xfrm>
            <a:off x="0" y="0"/>
            <a:ext cx="4716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65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9F23-EE77-4F3A-BE66-A9648186AE01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1268413"/>
            <a:ext cx="9142412" cy="4338637"/>
          </a:xfrm>
        </p:spPr>
        <p:txBody>
          <a:bodyPr tIns="648000" anchor="ctr" anchorCtr="0"/>
          <a:lstStyle>
            <a:lvl1pPr marL="0" indent="0" algn="ctr">
              <a:buNone/>
              <a:defRPr sz="2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31540" y="5644800"/>
            <a:ext cx="8271486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1174753" y="2376409"/>
            <a:ext cx="1036640" cy="1441698"/>
            <a:chOff x="-1684337" y="2924944"/>
            <a:chExt cx="1276350" cy="1775073"/>
          </a:xfrm>
        </p:grpSpPr>
        <p:pic>
          <p:nvPicPr>
            <p:cNvPr id="12" name="Picture 3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4337" y="3385567"/>
              <a:ext cx="1276350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684337" y="2924944"/>
              <a:ext cx="387685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-1730424" y="1268413"/>
            <a:ext cx="1595437" cy="9694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nb-NO" sz="900" b="1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Crop,</a:t>
            </a:r>
            <a:r>
              <a:rPr lang="nb-NO" sz="900" b="1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pan or resize picture</a:t>
            </a:r>
            <a:endParaRPr lang="nb-NO" sz="900" b="1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on inserted picture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‘Picture Tools’ in </a:t>
            </a:r>
            <a:b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Top Ribbon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Use</a:t>
            </a:r>
            <a:r>
              <a:rPr lang="nb-NO" sz="900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Crop tool to adjust picture, Make sure to hold Shift-key down when resizing</a:t>
            </a:r>
            <a:endParaRPr lang="nb-NO" sz="900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942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even pictur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075D-3739-4325-BF0E-2D1F50BC8D51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32000" y="1267200"/>
            <a:ext cx="2642400" cy="1998724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32000" y="3304887"/>
            <a:ext cx="26424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252930" y="1267200"/>
            <a:ext cx="2642400" cy="1998724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3252600" y="3304887"/>
            <a:ext cx="26424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073200" y="1267200"/>
            <a:ext cx="2641740" cy="1998724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073200" y="3304887"/>
            <a:ext cx="26424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432000" y="3717032"/>
            <a:ext cx="1962000" cy="1890018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432000" y="5646013"/>
            <a:ext cx="1962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2538980" y="3717032"/>
            <a:ext cx="1962000" cy="1890018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2538980" y="5646013"/>
            <a:ext cx="1962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645960" y="3717032"/>
            <a:ext cx="1962000" cy="1890018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4645960" y="5646013"/>
            <a:ext cx="1962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6752940" y="3718300"/>
            <a:ext cx="1962000" cy="1890018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6752940" y="5647281"/>
            <a:ext cx="1962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-1174753" y="2376409"/>
            <a:ext cx="1036640" cy="1441698"/>
            <a:chOff x="-1684337" y="2924944"/>
            <a:chExt cx="1276350" cy="1775073"/>
          </a:xfrm>
        </p:grpSpPr>
        <p:pic>
          <p:nvPicPr>
            <p:cNvPr id="32" name="Picture 3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4337" y="3385567"/>
              <a:ext cx="1276350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684337" y="2924944"/>
              <a:ext cx="387685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AutoShape 4"/>
          <p:cNvSpPr>
            <a:spLocks/>
          </p:cNvSpPr>
          <p:nvPr userDrawn="1"/>
        </p:nvSpPr>
        <p:spPr bwMode="gray">
          <a:xfrm>
            <a:off x="-1730424" y="1268413"/>
            <a:ext cx="1595437" cy="9694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nb-NO" sz="900" b="1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Crop,</a:t>
            </a:r>
            <a:r>
              <a:rPr lang="nb-NO" sz="900" b="1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pan or resize picture</a:t>
            </a:r>
            <a:endParaRPr lang="nb-NO" sz="900" b="1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on inserted picture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‘Picture Tools’ in </a:t>
            </a:r>
            <a:b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Top Ribbon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Use</a:t>
            </a:r>
            <a:r>
              <a:rPr lang="nb-NO" sz="900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Crop tool to adjust picture, Make sure to hold Shift-key down when resizing</a:t>
            </a:r>
            <a:endParaRPr lang="nb-NO" sz="900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408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n vertic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0FC2-1F32-4370-A3AE-43BDBBA1CCE8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31540" y="1268412"/>
            <a:ext cx="1476460" cy="1917127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32000" y="3224503"/>
            <a:ext cx="1476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133240" y="1268412"/>
            <a:ext cx="1476000" cy="1917127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2133238" y="3224503"/>
            <a:ext cx="1476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3834480" y="1268412"/>
            <a:ext cx="1476000" cy="1917127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3834476" y="3222450"/>
            <a:ext cx="1476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5535720" y="1268412"/>
            <a:ext cx="1476000" cy="1918765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5535714" y="3222450"/>
            <a:ext cx="1476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7236959" y="1268412"/>
            <a:ext cx="1476000" cy="1918765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7236952" y="3222450"/>
            <a:ext cx="1476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32000" y="3689516"/>
            <a:ext cx="1476000" cy="1917127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432000" y="5645607"/>
            <a:ext cx="1476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2133240" y="3689516"/>
            <a:ext cx="1476000" cy="1917127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2133238" y="5645607"/>
            <a:ext cx="1476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3834480" y="3689516"/>
            <a:ext cx="1476000" cy="1917127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3834476" y="5643554"/>
            <a:ext cx="1476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5535720" y="3689516"/>
            <a:ext cx="1476000" cy="1918765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5535714" y="5643554"/>
            <a:ext cx="1476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32"/>
          </p:nvPr>
        </p:nvSpPr>
        <p:spPr>
          <a:xfrm>
            <a:off x="7236959" y="3689516"/>
            <a:ext cx="1476000" cy="1918765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7236952" y="5643554"/>
            <a:ext cx="1476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-1174753" y="2376409"/>
            <a:ext cx="1036640" cy="1441698"/>
            <a:chOff x="-1684337" y="2924944"/>
            <a:chExt cx="1276350" cy="1775073"/>
          </a:xfrm>
        </p:grpSpPr>
        <p:pic>
          <p:nvPicPr>
            <p:cNvPr id="40" name="Picture 3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4337" y="3385567"/>
              <a:ext cx="1276350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684337" y="2924944"/>
              <a:ext cx="387685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AutoShape 4"/>
          <p:cNvSpPr>
            <a:spLocks/>
          </p:cNvSpPr>
          <p:nvPr userDrawn="1"/>
        </p:nvSpPr>
        <p:spPr bwMode="gray">
          <a:xfrm>
            <a:off x="-1730424" y="1268413"/>
            <a:ext cx="1595437" cy="9694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nb-NO" sz="900" b="1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Crop,</a:t>
            </a:r>
            <a:r>
              <a:rPr lang="nb-NO" sz="900" b="1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pan or resize picture</a:t>
            </a:r>
            <a:endParaRPr lang="nb-NO" sz="900" b="1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on inserted picture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‘Picture Tools’ in </a:t>
            </a:r>
            <a:b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Top Ribbon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Use</a:t>
            </a:r>
            <a:r>
              <a:rPr lang="nb-NO" sz="900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Crop tool to adjust picture, Make sure to hold Shift-key down when resizing</a:t>
            </a:r>
            <a:endParaRPr lang="nb-NO" sz="900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0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nine horizont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3DC6-0B46-4264-A403-3DDDD9F76559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32000" y="1268414"/>
            <a:ext cx="2628000" cy="1158838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32000" y="2466315"/>
            <a:ext cx="2628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255541" y="1268414"/>
            <a:ext cx="2628000" cy="1158838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3255541" y="2466315"/>
            <a:ext cx="2628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079082" y="1268414"/>
            <a:ext cx="2628000" cy="1158838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079082" y="2464262"/>
            <a:ext cx="2628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432000" y="2856675"/>
            <a:ext cx="2628000" cy="1159200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432000" y="4054742"/>
            <a:ext cx="2628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9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255541" y="2856675"/>
            <a:ext cx="2628000" cy="1159200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3255541" y="4054742"/>
            <a:ext cx="2628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1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6079082" y="2856675"/>
            <a:ext cx="2628000" cy="1159200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6079082" y="4052689"/>
            <a:ext cx="2628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3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432000" y="4449600"/>
            <a:ext cx="2628000" cy="1159200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32000" y="5646013"/>
            <a:ext cx="2628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5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3255541" y="4449600"/>
            <a:ext cx="2628000" cy="1159200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3255541" y="5646013"/>
            <a:ext cx="2628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7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6079082" y="4449600"/>
            <a:ext cx="2628000" cy="1159200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8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6079082" y="5643960"/>
            <a:ext cx="262800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-1174753" y="2376409"/>
            <a:ext cx="1036640" cy="1441698"/>
            <a:chOff x="-1684337" y="2924944"/>
            <a:chExt cx="1276350" cy="1775073"/>
          </a:xfrm>
        </p:grpSpPr>
        <p:pic>
          <p:nvPicPr>
            <p:cNvPr id="24" name="Picture 3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4337" y="3385567"/>
              <a:ext cx="1276350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684337" y="2924944"/>
              <a:ext cx="387685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AutoShape 4"/>
          <p:cNvSpPr>
            <a:spLocks/>
          </p:cNvSpPr>
          <p:nvPr userDrawn="1"/>
        </p:nvSpPr>
        <p:spPr bwMode="gray">
          <a:xfrm>
            <a:off x="-1730424" y="1268413"/>
            <a:ext cx="1595437" cy="9694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nb-NO" sz="900" b="1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Crop,</a:t>
            </a:r>
            <a:r>
              <a:rPr lang="nb-NO" sz="900" b="1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pan or resize picture</a:t>
            </a:r>
            <a:endParaRPr lang="nb-NO" sz="900" b="1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on inserted picture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‘Picture Tools’ in </a:t>
            </a:r>
            <a:b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Top Ribbon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Use</a:t>
            </a:r>
            <a:r>
              <a:rPr lang="nb-NO" sz="900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Crop tool to adjust picture, Make sure to hold Shift-key down when resizing</a:t>
            </a:r>
            <a:endParaRPr lang="nb-NO" sz="900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58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666E-55D5-43AF-BE63-F0B06350AFE9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31540" y="1268412"/>
            <a:ext cx="3995998" cy="1917127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31540" y="3224503"/>
            <a:ext cx="3995998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716463" y="1268412"/>
            <a:ext cx="3995737" cy="1918765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4716446" y="3222450"/>
            <a:ext cx="3995754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31540" y="3689516"/>
            <a:ext cx="3995998" cy="1917127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431540" y="5645607"/>
            <a:ext cx="3995998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32"/>
          </p:nvPr>
        </p:nvSpPr>
        <p:spPr>
          <a:xfrm>
            <a:off x="4716463" y="3689516"/>
            <a:ext cx="3995737" cy="1918765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4716446" y="5643554"/>
            <a:ext cx="3995754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174753" y="2376409"/>
            <a:ext cx="1036640" cy="1441698"/>
            <a:chOff x="-1684337" y="2924944"/>
            <a:chExt cx="1276350" cy="1775073"/>
          </a:xfrm>
        </p:grpSpPr>
        <p:pic>
          <p:nvPicPr>
            <p:cNvPr id="13" name="Picture 3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4337" y="3385567"/>
              <a:ext cx="1276350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684337" y="2924944"/>
              <a:ext cx="387685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AutoShape 4"/>
          <p:cNvSpPr>
            <a:spLocks/>
          </p:cNvSpPr>
          <p:nvPr userDrawn="1"/>
        </p:nvSpPr>
        <p:spPr bwMode="gray">
          <a:xfrm>
            <a:off x="-1730424" y="1268413"/>
            <a:ext cx="1595437" cy="9694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nb-NO" sz="900" b="1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Crop,</a:t>
            </a:r>
            <a:r>
              <a:rPr lang="nb-NO" sz="900" b="1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pan or resize picture</a:t>
            </a:r>
            <a:endParaRPr lang="nb-NO" sz="900" b="1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on inserted picture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‘Picture Tools’ in </a:t>
            </a:r>
            <a:b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Top Ribbon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Use</a:t>
            </a:r>
            <a:r>
              <a:rPr lang="nb-NO" sz="900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Crop tool to adjust picture, Make sure to hold Shift-key down when resizing</a:t>
            </a:r>
            <a:endParaRPr lang="nb-NO" sz="900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861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+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23"/>
          <p:cNvSpPr/>
          <p:nvPr userDrawn="1"/>
        </p:nvSpPr>
        <p:spPr>
          <a:xfrm>
            <a:off x="4716464" y="3689516"/>
            <a:ext cx="3995737" cy="1917127"/>
          </a:xfrm>
          <a:prstGeom prst="rect">
            <a:avLst/>
          </a:prstGeom>
          <a:gradFill>
            <a:gsLst>
              <a:gs pos="0">
                <a:srgbClr val="660000"/>
              </a:gs>
              <a:gs pos="100000">
                <a:srgbClr val="8C0000"/>
              </a:gs>
              <a:gs pos="60000">
                <a:srgbClr val="FF0000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32"/>
          </p:nvPr>
        </p:nvSpPr>
        <p:spPr>
          <a:xfrm>
            <a:off x="4716464" y="3689516"/>
            <a:ext cx="3986562" cy="1918765"/>
          </a:xfrm>
        </p:spPr>
        <p:txBody>
          <a:bodyPr tIns="648000" anchor="ctr" anchorCtr="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Rektangel 21"/>
          <p:cNvSpPr/>
          <p:nvPr userDrawn="1"/>
        </p:nvSpPr>
        <p:spPr>
          <a:xfrm>
            <a:off x="431540" y="3689516"/>
            <a:ext cx="3995997" cy="1917127"/>
          </a:xfrm>
          <a:prstGeom prst="rect">
            <a:avLst/>
          </a:prstGeom>
          <a:gradFill>
            <a:gsLst>
              <a:gs pos="0">
                <a:srgbClr val="660000"/>
              </a:gs>
              <a:gs pos="100000">
                <a:srgbClr val="8C0000"/>
              </a:gs>
              <a:gs pos="60000">
                <a:srgbClr val="FF0000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22"/>
          <p:cNvSpPr/>
          <p:nvPr userDrawn="1"/>
        </p:nvSpPr>
        <p:spPr>
          <a:xfrm>
            <a:off x="4716447" y="1268412"/>
            <a:ext cx="3995754" cy="1918765"/>
          </a:xfrm>
          <a:prstGeom prst="rect">
            <a:avLst/>
          </a:prstGeom>
          <a:gradFill>
            <a:gsLst>
              <a:gs pos="0">
                <a:srgbClr val="660000"/>
              </a:gs>
              <a:gs pos="100000">
                <a:srgbClr val="8C0000"/>
              </a:gs>
              <a:gs pos="60000">
                <a:srgbClr val="FF0000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6"/>
          <p:cNvSpPr/>
          <p:nvPr userDrawn="1"/>
        </p:nvSpPr>
        <p:spPr>
          <a:xfrm>
            <a:off x="431540" y="1268413"/>
            <a:ext cx="3995997" cy="1918764"/>
          </a:xfrm>
          <a:prstGeom prst="rect">
            <a:avLst/>
          </a:prstGeom>
          <a:gradFill>
            <a:gsLst>
              <a:gs pos="0">
                <a:srgbClr val="660000"/>
              </a:gs>
              <a:gs pos="100000">
                <a:srgbClr val="8C0000"/>
              </a:gs>
              <a:gs pos="60000">
                <a:srgbClr val="FF0000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F4DD-1551-43EE-8CD6-AFFE37599DC9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31799" y="1268412"/>
            <a:ext cx="3995737" cy="1917127"/>
          </a:xfrm>
        </p:spPr>
        <p:txBody>
          <a:bodyPr tIns="648000" anchor="ctr" anchorCtr="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31800" y="3224503"/>
            <a:ext cx="3995738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716456" y="1268412"/>
            <a:ext cx="3986562" cy="1918765"/>
          </a:xfrm>
        </p:spPr>
        <p:txBody>
          <a:bodyPr tIns="648000" anchor="ctr" anchorCtr="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4716446" y="3222450"/>
            <a:ext cx="3995755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431800" y="3689516"/>
            <a:ext cx="3995736" cy="1917127"/>
          </a:xfrm>
        </p:spPr>
        <p:txBody>
          <a:bodyPr tIns="648000" anchor="ctr" anchorCtr="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431540" y="5645607"/>
            <a:ext cx="3995998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4716446" y="5643554"/>
            <a:ext cx="3986580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1174753" y="2376409"/>
            <a:ext cx="1036640" cy="1441698"/>
            <a:chOff x="-1684337" y="2924944"/>
            <a:chExt cx="1276350" cy="1775073"/>
          </a:xfrm>
        </p:grpSpPr>
        <p:pic>
          <p:nvPicPr>
            <p:cNvPr id="17" name="Picture 3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4337" y="3385567"/>
              <a:ext cx="1276350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684337" y="2924944"/>
              <a:ext cx="387685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AutoShape 4"/>
          <p:cNvSpPr>
            <a:spLocks/>
          </p:cNvSpPr>
          <p:nvPr userDrawn="1"/>
        </p:nvSpPr>
        <p:spPr bwMode="gray">
          <a:xfrm>
            <a:off x="-1730424" y="1268413"/>
            <a:ext cx="1595437" cy="9694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nb-NO" sz="900" b="1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Crop,</a:t>
            </a:r>
            <a:r>
              <a:rPr lang="nb-NO" sz="900" b="1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pan or resize picture</a:t>
            </a:r>
            <a:endParaRPr lang="nb-NO" sz="900" b="1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on inserted picture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‘Picture Tools’ in </a:t>
            </a:r>
            <a:b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Top Ribbon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Use</a:t>
            </a:r>
            <a:r>
              <a:rPr lang="nb-NO" sz="900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Crop tool to adjust picture, Make sure to hold Shift-key down when resizing</a:t>
            </a:r>
            <a:endParaRPr lang="nb-NO" sz="900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0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ssel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0AD6-AEB2-4A7C-AC11-567273426680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31540" y="1268414"/>
            <a:ext cx="2706997" cy="1440000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7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431539" y="2800800"/>
            <a:ext cx="2706997" cy="1440000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9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204000" y="1268413"/>
            <a:ext cx="5498868" cy="2972387"/>
          </a:xfrm>
        </p:spPr>
        <p:txBody>
          <a:bodyPr tIns="648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0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3204000" y="3942000"/>
            <a:ext cx="5498868" cy="298800"/>
          </a:xfrm>
          <a:solidFill>
            <a:schemeClr val="tx1"/>
          </a:solidFill>
        </p:spPr>
        <p:txBody>
          <a:bodyPr wrap="square" lIns="72000" tIns="46800" rIns="72000" bIns="46800">
            <a:sp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174753" y="2376409"/>
            <a:ext cx="1036640" cy="1441698"/>
            <a:chOff x="-1684337" y="2924944"/>
            <a:chExt cx="1276350" cy="1775073"/>
          </a:xfrm>
        </p:grpSpPr>
        <p:pic>
          <p:nvPicPr>
            <p:cNvPr id="15" name="Picture 3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4337" y="3385567"/>
              <a:ext cx="1276350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684337" y="2924944"/>
              <a:ext cx="387685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AutoShape 4"/>
          <p:cNvSpPr>
            <a:spLocks/>
          </p:cNvSpPr>
          <p:nvPr userDrawn="1"/>
        </p:nvSpPr>
        <p:spPr bwMode="gray">
          <a:xfrm>
            <a:off x="-1730424" y="1268413"/>
            <a:ext cx="1595437" cy="9694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nb-NO" sz="900" b="1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Crop,</a:t>
            </a:r>
            <a:r>
              <a:rPr lang="nb-NO" sz="900" b="1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pan or resize picture</a:t>
            </a:r>
            <a:endParaRPr lang="nb-NO" sz="900" b="1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on inserted picture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‘Picture Tools’ in </a:t>
            </a:r>
            <a:b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Top Ribbon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Use</a:t>
            </a:r>
            <a:r>
              <a:rPr lang="nb-NO" sz="900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Crop tool to adjust picture, Make sure to hold Shift-key down when resizing</a:t>
            </a:r>
            <a:endParaRPr lang="nb-NO" sz="900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4"/>
          </p:nvPr>
        </p:nvSpPr>
        <p:spPr>
          <a:xfrm>
            <a:off x="431800" y="4437063"/>
            <a:ext cx="2706737" cy="1620837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Click icon to add table</a:t>
            </a:r>
            <a:endParaRPr lang="nb-NO"/>
          </a:p>
        </p:txBody>
      </p:sp>
      <p:sp>
        <p:nvSpPr>
          <p:cNvPr id="20" name="Table Placeholder 6"/>
          <p:cNvSpPr>
            <a:spLocks noGrp="1"/>
          </p:cNvSpPr>
          <p:nvPr>
            <p:ph type="tbl" sz="quarter" idx="25"/>
          </p:nvPr>
        </p:nvSpPr>
        <p:spPr>
          <a:xfrm>
            <a:off x="3209755" y="4425951"/>
            <a:ext cx="5493271" cy="1631949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Click icon to add table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448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nb-NO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2BFFC-445B-4925-BE23-6D3E621C1A37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268413"/>
            <a:ext cx="9142413" cy="24120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nb-NO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32000" y="3795712"/>
            <a:ext cx="1260000" cy="226218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 b="1"/>
            </a:lvl1pPr>
            <a:lvl2pPr marL="0" indent="0">
              <a:spcBef>
                <a:spcPts val="1200"/>
              </a:spcBef>
              <a:buFontTx/>
              <a:buNone/>
              <a:defRPr sz="1000"/>
            </a:lvl2pPr>
            <a:lvl3pPr marL="108000" indent="-108000">
              <a:spcBef>
                <a:spcPts val="0"/>
              </a:spcBef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841364" y="3795712"/>
            <a:ext cx="1260000" cy="226218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 b="1"/>
            </a:lvl1pPr>
            <a:lvl2pPr marL="0" indent="0">
              <a:spcBef>
                <a:spcPts val="1200"/>
              </a:spcBef>
              <a:buFontTx/>
              <a:buNone/>
              <a:defRPr sz="1000"/>
            </a:lvl2pPr>
            <a:lvl3pPr marL="108000" indent="-108000">
              <a:spcBef>
                <a:spcPts val="0"/>
              </a:spcBef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240220" y="3795712"/>
            <a:ext cx="1260000" cy="226218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 b="1"/>
            </a:lvl1pPr>
            <a:lvl2pPr marL="0" indent="0">
              <a:spcBef>
                <a:spcPts val="1200"/>
              </a:spcBef>
              <a:buFontTx/>
              <a:buNone/>
              <a:defRPr sz="1000"/>
            </a:lvl2pPr>
            <a:lvl3pPr marL="108000" indent="-108000">
              <a:spcBef>
                <a:spcPts val="0"/>
              </a:spcBef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645570" y="3795712"/>
            <a:ext cx="1260000" cy="226218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 b="1"/>
            </a:lvl1pPr>
            <a:lvl2pPr marL="0" indent="0">
              <a:spcBef>
                <a:spcPts val="1200"/>
              </a:spcBef>
              <a:buFontTx/>
              <a:buNone/>
              <a:defRPr sz="1000"/>
            </a:lvl2pPr>
            <a:lvl3pPr marL="108000" indent="-108000">
              <a:spcBef>
                <a:spcPts val="0"/>
              </a:spcBef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050920" y="3795712"/>
            <a:ext cx="1260000" cy="226218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 b="1"/>
            </a:lvl1pPr>
            <a:lvl2pPr marL="0" indent="0">
              <a:spcBef>
                <a:spcPts val="1200"/>
              </a:spcBef>
              <a:buFontTx/>
              <a:buNone/>
              <a:defRPr sz="1000"/>
            </a:lvl2pPr>
            <a:lvl3pPr marL="108000" indent="-108000">
              <a:spcBef>
                <a:spcPts val="0"/>
              </a:spcBef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7456270" y="3795712"/>
            <a:ext cx="1260000" cy="226218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000" b="1"/>
            </a:lvl1pPr>
            <a:lvl2pPr marL="0" indent="0">
              <a:spcBef>
                <a:spcPts val="1200"/>
              </a:spcBef>
              <a:buFontTx/>
              <a:buNone/>
              <a:defRPr sz="1000"/>
            </a:lvl2pPr>
            <a:lvl3pPr marL="108000" indent="-108000">
              <a:spcBef>
                <a:spcPts val="0"/>
              </a:spcBef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1174753" y="2376409"/>
            <a:ext cx="1036640" cy="1441698"/>
            <a:chOff x="-1684337" y="2924944"/>
            <a:chExt cx="1276350" cy="1775073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4337" y="3385567"/>
              <a:ext cx="1276350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684337" y="2924944"/>
              <a:ext cx="387685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1730424" y="1268413"/>
            <a:ext cx="1595437" cy="9694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nb-NO" sz="900" b="1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Crop,</a:t>
            </a:r>
            <a:r>
              <a:rPr lang="nb-NO" sz="900" b="1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pan or resize picture</a:t>
            </a:r>
            <a:endParaRPr lang="nb-NO" sz="900" b="1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on inserted picture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‘Picture Tools’ in </a:t>
            </a:r>
            <a:b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Top Ribbon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Use</a:t>
            </a:r>
            <a:r>
              <a:rPr lang="nb-NO" sz="900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Crop tool to adjust picture, Make sure to hold Shift-key down when resizing</a:t>
            </a:r>
            <a:endParaRPr lang="nb-NO" sz="900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Text Box 28"/>
          <p:cNvSpPr txBox="1">
            <a:spLocks noChangeArrowheads="1"/>
          </p:cNvSpPr>
          <p:nvPr userDrawn="1"/>
        </p:nvSpPr>
        <p:spPr bwMode="auto">
          <a:xfrm>
            <a:off x="-1733550" y="3858568"/>
            <a:ext cx="15954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</a:rPr>
              <a:t>Text starts with bold text</a:t>
            </a:r>
            <a:br>
              <a:rPr lang="nb-NO" sz="900" noProof="1" smtClean="0">
                <a:solidFill>
                  <a:schemeClr val="tx1"/>
                </a:solidFill>
                <a:latin typeface="+mn-lt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</a:rPr>
              <a:t>Get regular</a:t>
            </a:r>
            <a:r>
              <a:rPr lang="nb-NO" sz="900" baseline="0" noProof="1" smtClean="0">
                <a:solidFill>
                  <a:schemeClr val="tx1"/>
                </a:solidFill>
                <a:latin typeface="+mn-lt"/>
              </a:rPr>
              <a:t> or bullet text</a:t>
            </a:r>
            <a:r>
              <a:rPr lang="nb-NO" sz="900" noProof="1" smtClean="0">
                <a:solidFill>
                  <a:schemeClr val="tx1"/>
                </a:solidFill>
                <a:latin typeface="+mn-lt"/>
              </a:rPr>
              <a:t> </a:t>
            </a:r>
            <a:br>
              <a:rPr lang="nb-NO" sz="900" noProof="1" smtClean="0">
                <a:solidFill>
                  <a:schemeClr val="tx1"/>
                </a:solidFill>
                <a:latin typeface="+mn-lt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</a:rPr>
              <a:t>please use the </a:t>
            </a:r>
            <a:br>
              <a:rPr lang="nb-NO" sz="900" noProof="1" smtClean="0">
                <a:solidFill>
                  <a:schemeClr val="tx1"/>
                </a:solidFill>
                <a:latin typeface="+mn-lt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</a:rPr>
              <a:t>Increase/Decrease Indent </a:t>
            </a:r>
            <a:br>
              <a:rPr lang="nb-NO" sz="900" noProof="1" smtClean="0">
                <a:solidFill>
                  <a:schemeClr val="tx1"/>
                </a:solidFill>
                <a:latin typeface="+mn-lt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</a:rPr>
              <a:t>buttons found in the</a:t>
            </a:r>
            <a:br>
              <a:rPr lang="nb-NO" sz="900" noProof="1" smtClean="0">
                <a:solidFill>
                  <a:schemeClr val="tx1"/>
                </a:solidFill>
                <a:latin typeface="+mn-lt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</a:rPr>
              <a:t> Top-PowerPoint menu </a:t>
            </a:r>
          </a:p>
        </p:txBody>
      </p:sp>
      <p:grpSp>
        <p:nvGrpSpPr>
          <p:cNvPr id="20" name="Group 27"/>
          <p:cNvGrpSpPr>
            <a:grpSpLocks/>
          </p:cNvGrpSpPr>
          <p:nvPr userDrawn="1"/>
        </p:nvGrpSpPr>
        <p:grpSpPr bwMode="auto">
          <a:xfrm>
            <a:off x="-871538" y="4715743"/>
            <a:ext cx="733425" cy="225425"/>
            <a:chOff x="-1044146" y="2739466"/>
            <a:chExt cx="922906" cy="282831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9390" y="2739466"/>
              <a:ext cx="438150" cy="279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29"/>
            <p:cNvGrpSpPr>
              <a:grpSpLocks/>
            </p:cNvGrpSpPr>
            <p:nvPr/>
          </p:nvGrpSpPr>
          <p:grpSpPr bwMode="auto">
            <a:xfrm>
              <a:off x="-1044146" y="2742898"/>
              <a:ext cx="922906" cy="279399"/>
              <a:chOff x="-1055483" y="2739466"/>
              <a:chExt cx="934243" cy="282831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55483" y="2742897"/>
                <a:ext cx="457200" cy="279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Rounded Rectangle 23"/>
              <p:cNvSpPr/>
              <p:nvPr/>
            </p:nvSpPr>
            <p:spPr>
              <a:xfrm>
                <a:off x="-826977" y="2744057"/>
                <a:ext cx="214350" cy="274207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nb-NO" sz="2100" dirty="0">
                  <a:latin typeface="HelveticaNeueLT Std Lt Cn" pitchFamily="34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-339634" y="2740025"/>
                <a:ext cx="218394" cy="268159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nb-NO" sz="2100" dirty="0">
                  <a:latin typeface="HelveticaNeueLT Std Lt Cn" pitchFamily="34" charset="0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-553985" y="2744057"/>
                <a:ext cx="214350" cy="274207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nb-NO" sz="2100" dirty="0">
                  <a:latin typeface="HelveticaNeueLT Std Lt Cn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6895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0ED1-EA71-48FC-A04B-357B7C3D11EB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smtClean="0"/>
          </a:p>
          <a:p>
            <a:endParaRPr lang="nb-NO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719148" y="1268414"/>
            <a:ext cx="3983878" cy="4789485"/>
          </a:xfrm>
        </p:spPr>
        <p:txBody>
          <a:bodyPr/>
          <a:lstStyle>
            <a:lvl1pPr marL="457200" indent="-457200">
              <a:spcBef>
                <a:spcPts val="672"/>
              </a:spcBef>
              <a:buFont typeface="Wingdings" pitchFamily="2" charset="2"/>
              <a:buChar char="§"/>
              <a:defRPr sz="2800"/>
            </a:lvl1pPr>
            <a:lvl2pPr marL="1256400" indent="-342000">
              <a:spcBef>
                <a:spcPts val="576"/>
              </a:spcBef>
              <a:defRPr sz="2400"/>
            </a:lvl2pPr>
            <a:lvl3pPr marL="1620000" indent="-230400">
              <a:defRPr sz="1600"/>
            </a:lvl3pPr>
            <a:lvl4pPr marL="2160000">
              <a:spcBef>
                <a:spcPts val="336"/>
              </a:spcBef>
              <a:defRPr sz="1400"/>
            </a:lvl4pPr>
            <a:lvl5pPr marL="2700000"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31540" y="1268414"/>
            <a:ext cx="3995997" cy="4789486"/>
          </a:xfrm>
        </p:spPr>
        <p:txBody>
          <a:bodyPr tIns="612000" anchor="ctr" anchorCtr="0">
            <a:normAutofit/>
          </a:bodyPr>
          <a:lstStyle>
            <a:lvl1pPr algn="ctr">
              <a:defRPr sz="1400"/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4844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0ED1-EA71-48FC-A04B-357B7C3D11EB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smtClean="0"/>
          </a:p>
          <a:p>
            <a:endParaRPr lang="nb-NO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32000" y="1268414"/>
            <a:ext cx="3995537" cy="4789485"/>
          </a:xfrm>
        </p:spPr>
        <p:txBody>
          <a:bodyPr/>
          <a:lstStyle>
            <a:lvl1pPr marL="457200" indent="-457200">
              <a:spcBef>
                <a:spcPts val="672"/>
              </a:spcBef>
              <a:buFont typeface="Wingdings" pitchFamily="2" charset="2"/>
              <a:buChar char="§"/>
              <a:defRPr sz="2800"/>
            </a:lvl1pPr>
            <a:lvl2pPr marL="1256400" indent="-342000">
              <a:spcBef>
                <a:spcPts val="576"/>
              </a:spcBef>
              <a:defRPr sz="2400"/>
            </a:lvl2pPr>
            <a:lvl3pPr marL="1620000" indent="-230400">
              <a:defRPr sz="1600"/>
            </a:lvl3pPr>
            <a:lvl4pPr marL="2160000">
              <a:spcBef>
                <a:spcPts val="336"/>
              </a:spcBef>
              <a:defRPr sz="1400"/>
            </a:lvl4pPr>
            <a:lvl5pPr marL="2700000"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716463" y="1268414"/>
            <a:ext cx="3995737" cy="4789486"/>
          </a:xfrm>
        </p:spPr>
        <p:txBody>
          <a:bodyPr tIns="612000" anchor="ctr" anchorCtr="0">
            <a:normAutofit/>
          </a:bodyPr>
          <a:lstStyle>
            <a:lvl1pPr algn="ctr">
              <a:defRPr sz="1400"/>
            </a:lvl1pPr>
          </a:lstStyle>
          <a:p>
            <a:r>
              <a:rPr lang="en-US" smtClean="0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99933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1" y="4505989"/>
            <a:ext cx="8280515" cy="612069"/>
          </a:xfrm>
        </p:spPr>
        <p:txBody>
          <a:bodyPr anchor="b" anchorCtr="0">
            <a:normAutofit/>
          </a:bodyPr>
          <a:lstStyle>
            <a:lvl1pPr algn="ctr">
              <a:lnSpc>
                <a:spcPct val="83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5157192"/>
            <a:ext cx="8280516" cy="432048"/>
          </a:xfrm>
        </p:spPr>
        <p:txBody>
          <a:bodyPr>
            <a:normAutofit/>
          </a:bodyPr>
          <a:lstStyle>
            <a:lvl1pPr marL="0" indent="0" algn="ctr">
              <a:lnSpc>
                <a:spcPct val="102000"/>
              </a:lnSpc>
              <a:spcBef>
                <a:spcPts val="0"/>
              </a:spcBef>
              <a:buNone/>
              <a:defRPr sz="2400" b="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nb-NO" noProof="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19672" y="6581495"/>
            <a:ext cx="428447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800" b="0" i="0" u="none" strike="noStrike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European network for Health Technology Assessment | JA2 2012-2015 | www.eunethta.eu</a:t>
            </a:r>
            <a:endParaRPr lang="nb-NO" sz="800" dirty="0" err="1" smtClean="0">
              <a:solidFill>
                <a:schemeClr val="bg1"/>
              </a:solidFill>
            </a:endParaRPr>
          </a:p>
        </p:txBody>
      </p:sp>
      <p:sp>
        <p:nvSpPr>
          <p:cNvPr id="17" name="AutoShape 4"/>
          <p:cNvSpPr>
            <a:spLocks/>
          </p:cNvSpPr>
          <p:nvPr userDrawn="1"/>
        </p:nvSpPr>
        <p:spPr bwMode="gray">
          <a:xfrm>
            <a:off x="-1733550" y="0"/>
            <a:ext cx="1595437" cy="83099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nb-NO" sz="900" b="1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View drawing guides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Right-click on slide and select ’Grid and Guides...’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Check ’Display drawing guides on screen’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Select ’OK’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85BBC-86E0-401D-A78F-384836A6EC9C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31800" y="5619219"/>
            <a:ext cx="8280516" cy="360040"/>
          </a:xfrm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441325"/>
            <a:ext cx="9143999" cy="4023079"/>
          </a:xfrm>
        </p:spPr>
        <p:txBody>
          <a:bodyPr tIns="2124000"/>
          <a:lstStyle>
            <a:lvl1pPr algn="ctr">
              <a:defRPr sz="2400"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16" name="AutoShape 4"/>
          <p:cNvSpPr>
            <a:spLocks/>
          </p:cNvSpPr>
          <p:nvPr userDrawn="1"/>
        </p:nvSpPr>
        <p:spPr bwMode="gray">
          <a:xfrm>
            <a:off x="-1730424" y="1268413"/>
            <a:ext cx="1595437" cy="9694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nb-NO" sz="900" b="1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Crop,</a:t>
            </a:r>
            <a:r>
              <a:rPr lang="nb-NO" sz="900" b="1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pan or resize picture</a:t>
            </a:r>
            <a:endParaRPr lang="nb-NO" sz="900" b="1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on inserted picture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‘Picture Tools’ in </a:t>
            </a:r>
            <a:b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Top Ribbon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Use</a:t>
            </a:r>
            <a:r>
              <a:rPr lang="nb-NO" sz="900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Crop tool to adjust picture, Make sure to hold Shift-key down when resizing</a:t>
            </a:r>
            <a:endParaRPr lang="nb-NO" sz="900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-1174753" y="2376409"/>
            <a:ext cx="1036640" cy="1441698"/>
            <a:chOff x="-1684337" y="2924944"/>
            <a:chExt cx="1276350" cy="1775073"/>
          </a:xfrm>
        </p:grpSpPr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4337" y="3385567"/>
              <a:ext cx="1276350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684337" y="2924944"/>
              <a:ext cx="387685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 Box 12"/>
          <p:cNvSpPr txBox="1">
            <a:spLocks noChangeArrowheads="1"/>
          </p:cNvSpPr>
          <p:nvPr userDrawn="1"/>
        </p:nvSpPr>
        <p:spPr bwMode="auto">
          <a:xfrm>
            <a:off x="-2412776" y="4799617"/>
            <a:ext cx="2277789" cy="186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9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Change Date via </a:t>
            </a:r>
            <a:br>
              <a:rPr lang="en-US" sz="9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9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&gt;Insert &gt;Date &amp; Time</a:t>
            </a:r>
          </a:p>
          <a:p>
            <a:pPr marL="0" indent="0" algn="r" eaLnBrk="1" hangingPunct="1">
              <a:spcBef>
                <a:spcPct val="50000"/>
              </a:spcBef>
              <a:buNone/>
            </a:pPr>
            <a:r>
              <a:rPr lang="en-US" sz="90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1. Select</a:t>
            </a:r>
            <a:r>
              <a:rPr lang="en-US" sz="900" baseline="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 Language</a:t>
            </a:r>
            <a:r>
              <a:rPr lang="en-US" sz="90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/>
            </a:r>
            <a:br>
              <a:rPr lang="en-US" sz="90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90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2. Select type of Date</a:t>
            </a:r>
            <a:br>
              <a:rPr lang="en-US" sz="90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90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3. Click ‘Apply to All’</a:t>
            </a:r>
          </a:p>
          <a:p>
            <a:pPr marL="0" indent="0" algn="r" eaLnBrk="1" hangingPunct="1">
              <a:spcBef>
                <a:spcPct val="50000"/>
              </a:spcBef>
              <a:buNone/>
            </a:pPr>
            <a:r>
              <a:rPr lang="en-US" sz="900" b="1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Reset</a:t>
            </a:r>
            <a:r>
              <a:rPr lang="en-US" sz="900" b="1" baseline="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 all dates if date format fails</a:t>
            </a:r>
          </a:p>
          <a:p>
            <a:pPr marL="0" indent="0" algn="r" eaLnBrk="1" hangingPunct="1">
              <a:spcBef>
                <a:spcPct val="50000"/>
              </a:spcBef>
              <a:buNone/>
            </a:pPr>
            <a:r>
              <a:rPr lang="en-US" sz="900" b="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1. Click ‘Insert’ /  ‘Date and Time’</a:t>
            </a:r>
            <a:br>
              <a:rPr lang="en-US" sz="900" b="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900" b="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2. Check off checkbox for</a:t>
            </a:r>
            <a:r>
              <a:rPr lang="en-US" sz="900" b="0" baseline="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 Date and time</a:t>
            </a:r>
            <a:r>
              <a:rPr lang="en-US" sz="900" b="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/>
            </a:r>
            <a:br>
              <a:rPr lang="en-US" sz="900" b="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900" b="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3. Click ‘Apply to All’</a:t>
            </a:r>
            <a:br>
              <a:rPr lang="en-US" sz="900" b="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900" b="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4. Click ‘Insert’ / ‘Date and Time’</a:t>
            </a:r>
            <a:br>
              <a:rPr lang="en-US" sz="900" b="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900" b="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5.</a:t>
            </a:r>
            <a:r>
              <a:rPr lang="en-US" sz="900" b="0" baseline="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 Check in Date and time Checkbox</a:t>
            </a:r>
            <a:br>
              <a:rPr lang="en-US" sz="900" b="0" baseline="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en-US" sz="900" b="0" baseline="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6. Click ‘Apply to All’</a:t>
            </a:r>
            <a:endParaRPr lang="en-US" sz="900" b="0" dirty="0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63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268414"/>
            <a:ext cx="3995739" cy="4789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2" y="1268414"/>
            <a:ext cx="3986563" cy="4789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FA3FD-26FD-4D76-ABE4-143A1CE4831E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smtClean="0"/>
          </a:p>
          <a:p>
            <a:endParaRPr lang="nb-NO" dirty="0"/>
          </a:p>
        </p:txBody>
      </p:sp>
      <p:sp>
        <p:nvSpPr>
          <p:cNvPr id="6" name="Text Box 28"/>
          <p:cNvSpPr txBox="1">
            <a:spLocks noChangeArrowheads="1"/>
          </p:cNvSpPr>
          <p:nvPr userDrawn="1"/>
        </p:nvSpPr>
        <p:spPr bwMode="auto">
          <a:xfrm>
            <a:off x="-1733550" y="1268760"/>
            <a:ext cx="15954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</a:rPr>
              <a:t>Text starts with no-bullet</a:t>
            </a:r>
            <a:br>
              <a:rPr lang="nb-NO" sz="900" noProof="1" smtClean="0">
                <a:solidFill>
                  <a:schemeClr val="tx1"/>
                </a:solidFill>
                <a:latin typeface="+mn-lt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</a:rPr>
              <a:t>To add pre-formatted </a:t>
            </a:r>
            <a:br>
              <a:rPr lang="nb-NO" sz="900" noProof="1" smtClean="0">
                <a:solidFill>
                  <a:schemeClr val="tx1"/>
                </a:solidFill>
                <a:latin typeface="+mn-lt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</a:rPr>
              <a:t>bullet text please use the Increase/Decrease Indent </a:t>
            </a:r>
            <a:br>
              <a:rPr lang="nb-NO" sz="900" noProof="1" smtClean="0">
                <a:solidFill>
                  <a:schemeClr val="tx1"/>
                </a:solidFill>
                <a:latin typeface="+mn-lt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</a:rPr>
              <a:t>buttons found in the</a:t>
            </a:r>
            <a:br>
              <a:rPr lang="nb-NO" sz="900" noProof="1" smtClean="0">
                <a:solidFill>
                  <a:schemeClr val="tx1"/>
                </a:solidFill>
                <a:latin typeface="+mn-lt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</a:rPr>
              <a:t> Top-PowerPoint menu </a:t>
            </a:r>
          </a:p>
        </p:txBody>
      </p:sp>
      <p:grpSp>
        <p:nvGrpSpPr>
          <p:cNvPr id="7" name="Group 27"/>
          <p:cNvGrpSpPr>
            <a:grpSpLocks/>
          </p:cNvGrpSpPr>
          <p:nvPr userDrawn="1"/>
        </p:nvGrpSpPr>
        <p:grpSpPr bwMode="auto">
          <a:xfrm>
            <a:off x="-871538" y="2125935"/>
            <a:ext cx="733425" cy="225425"/>
            <a:chOff x="-1044146" y="2739466"/>
            <a:chExt cx="922906" cy="282831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9390" y="2739466"/>
              <a:ext cx="438150" cy="279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-1044146" y="2742898"/>
              <a:ext cx="922906" cy="279399"/>
              <a:chOff x="-1055483" y="2739466"/>
              <a:chExt cx="934243" cy="282831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55483" y="2742897"/>
                <a:ext cx="457200" cy="279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Rounded Rectangle 10"/>
              <p:cNvSpPr/>
              <p:nvPr/>
            </p:nvSpPr>
            <p:spPr>
              <a:xfrm>
                <a:off x="-826977" y="2744057"/>
                <a:ext cx="214350" cy="274207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nb-NO" sz="2100" dirty="0">
                  <a:latin typeface="HelveticaNeueLT Std Lt Cn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-339634" y="2740025"/>
                <a:ext cx="218394" cy="268159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nb-NO" sz="2100" dirty="0">
                  <a:latin typeface="HelveticaNeueLT Std Lt Cn" pitchFamily="34" charset="0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-553985" y="2744057"/>
                <a:ext cx="214350" cy="274207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nb-NO" sz="2100" dirty="0">
                  <a:latin typeface="HelveticaNeueLT Std Lt Cn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4793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0ED1-EA71-48FC-A04B-357B7C3D11EB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smtClean="0"/>
          </a:p>
          <a:p>
            <a:endParaRPr lang="nb-NO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31800" y="1268415"/>
            <a:ext cx="3995738" cy="4789485"/>
          </a:xfrm>
        </p:spPr>
        <p:txBody>
          <a:bodyPr/>
          <a:lstStyle>
            <a:lvl1pPr marL="457200" indent="-457200">
              <a:spcBef>
                <a:spcPts val="672"/>
              </a:spcBef>
              <a:buFont typeface="Wingdings" pitchFamily="2" charset="2"/>
              <a:buChar char="§"/>
              <a:defRPr sz="2800"/>
            </a:lvl1pPr>
            <a:lvl2pPr marL="1256400" indent="-342000">
              <a:spcBef>
                <a:spcPts val="576"/>
              </a:spcBef>
              <a:defRPr sz="2400"/>
            </a:lvl2pPr>
            <a:lvl3pPr marL="1620000" indent="-230400">
              <a:defRPr sz="1600"/>
            </a:lvl3pPr>
            <a:lvl4pPr marL="2160000">
              <a:spcBef>
                <a:spcPts val="336"/>
              </a:spcBef>
              <a:defRPr sz="1400"/>
            </a:lvl4pPr>
            <a:lvl5pPr marL="2700000"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719148" y="1268414"/>
            <a:ext cx="3983878" cy="4789485"/>
          </a:xfrm>
        </p:spPr>
        <p:txBody>
          <a:bodyPr/>
          <a:lstStyle>
            <a:lvl1pPr marL="457200" indent="-457200">
              <a:spcBef>
                <a:spcPts val="672"/>
              </a:spcBef>
              <a:buFont typeface="Wingdings" pitchFamily="2" charset="2"/>
              <a:buChar char="§"/>
              <a:defRPr sz="2800"/>
            </a:lvl1pPr>
            <a:lvl2pPr marL="1256400" indent="-342000">
              <a:spcBef>
                <a:spcPts val="576"/>
              </a:spcBef>
              <a:defRPr sz="2400"/>
            </a:lvl2pPr>
            <a:lvl3pPr marL="1620000" indent="-230400">
              <a:defRPr sz="1600"/>
            </a:lvl3pPr>
            <a:lvl4pPr marL="2160000">
              <a:spcBef>
                <a:spcPts val="336"/>
              </a:spcBef>
              <a:defRPr sz="1400"/>
            </a:lvl4pPr>
            <a:lvl5pPr marL="2700000"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00196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nb-NO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D632A-3146-492B-8EBE-962C0A6326EB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71254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2A05-DF25-40A2-8596-04C4ACA7AA14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8643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1"/>
          <p:cNvSpPr/>
          <p:nvPr userDrawn="1"/>
        </p:nvSpPr>
        <p:spPr>
          <a:xfrm>
            <a:off x="0" y="0"/>
            <a:ext cx="9144000" cy="6084000"/>
          </a:xfrm>
          <a:prstGeom prst="rect">
            <a:avLst/>
          </a:prstGeom>
          <a:gradFill>
            <a:gsLst>
              <a:gs pos="0">
                <a:srgbClr val="660000"/>
              </a:gs>
              <a:gs pos="100000">
                <a:srgbClr val="8C0000"/>
              </a:gs>
              <a:gs pos="60000">
                <a:srgbClr val="FF0000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99" y="2429646"/>
            <a:ext cx="8280517" cy="826386"/>
          </a:xfrm>
        </p:spPr>
        <p:txBody>
          <a:bodyPr wrap="square">
            <a:spAutoFit/>
          </a:bodyPr>
          <a:lstStyle>
            <a:lvl1pPr algn="ctr">
              <a:lnSpc>
                <a:spcPct val="104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FA92-EBD1-4DC7-9D8D-BAEC3C420864}" type="datetime1">
              <a:rPr lang="nb-NO" smtClean="0"/>
              <a:t>08.10.2015</a:t>
            </a:fld>
            <a:r>
              <a:rPr lang="nb-NO" smtClean="0"/>
              <a:t> </a:t>
            </a:r>
            <a:r>
              <a:rPr lang="nb-NO" dirty="0" smtClean="0"/>
              <a:t>|  Page </a:t>
            </a:r>
            <a:fld id="{1E4993A5-71AC-4FC9-BA31-3E15C92EC108}" type="slidenum">
              <a:rPr lang="nb-NO" smtClean="0"/>
              <a:pPr/>
              <a:t>‹#›</a:t>
            </a:fld>
            <a:endParaRPr lang="nb-NO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16" y="0"/>
            <a:ext cx="1296000" cy="2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4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3961840"/>
            <a:ext cx="8280400" cy="524957"/>
          </a:xfrm>
        </p:spPr>
        <p:txBody>
          <a:bodyPr anchor="t"/>
          <a:lstStyle>
            <a:lvl1pPr algn="l">
              <a:defRPr sz="3600" b="0" cap="none" baseline="0"/>
            </a:lvl1pPr>
          </a:lstStyle>
          <a:p>
            <a:r>
              <a:rPr lang="en-US" noProof="0" smtClean="0"/>
              <a:t>Click to edit Master title style</a:t>
            </a:r>
            <a:endParaRPr lang="nb-NO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742" y="2987576"/>
            <a:ext cx="8261122" cy="941896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accent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D437-B2D6-4E37-967E-4B8DDAA460EF}" type="datetime1">
              <a:rPr lang="nb-NO" noProof="0" smtClean="0"/>
              <a:t>08.10.2015</a:t>
            </a:fld>
            <a:r>
              <a:rPr lang="nb-NO" noProof="0" smtClean="0"/>
              <a:t> |  Page </a:t>
            </a:r>
            <a:fld id="{1E4993A5-71AC-4FC9-BA31-3E15C92EC108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825173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nb-NO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spcBef>
                <a:spcPts val="672"/>
              </a:spcBef>
              <a:buFont typeface="Wingdings" pitchFamily="2" charset="2"/>
              <a:buChar char="§"/>
              <a:defRPr sz="2800"/>
            </a:lvl1pPr>
            <a:lvl2pPr marL="1256400" indent="-342000">
              <a:spcBef>
                <a:spcPts val="576"/>
              </a:spcBef>
              <a:defRPr sz="2400"/>
            </a:lvl2pPr>
            <a:lvl3pPr marL="1620000" indent="-230400">
              <a:defRPr sz="1600"/>
            </a:lvl3pPr>
            <a:lvl4pPr marL="2160000">
              <a:spcBef>
                <a:spcPts val="336"/>
              </a:spcBef>
              <a:defRPr sz="1400"/>
            </a:lvl4pPr>
            <a:lvl5pPr marL="2700000"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9228-0D32-4770-B2FE-0A92F13622A3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4565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smtClean="0"/>
          </a:p>
          <a:p>
            <a:endParaRPr lang="nb-NO" dirty="0"/>
          </a:p>
        </p:txBody>
      </p:sp>
      <p:sp>
        <p:nvSpPr>
          <p:cNvPr id="6" name="Text Box 28"/>
          <p:cNvSpPr txBox="1">
            <a:spLocks noChangeArrowheads="1"/>
          </p:cNvSpPr>
          <p:nvPr userDrawn="1"/>
        </p:nvSpPr>
        <p:spPr bwMode="auto">
          <a:xfrm>
            <a:off x="-1733550" y="1268760"/>
            <a:ext cx="15954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</a:rPr>
              <a:t>Text starts with no-bullet</a:t>
            </a:r>
            <a:br>
              <a:rPr lang="nb-NO" sz="900" noProof="1" smtClean="0">
                <a:solidFill>
                  <a:schemeClr val="tx1"/>
                </a:solidFill>
                <a:latin typeface="+mn-lt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</a:rPr>
              <a:t>To add pre-formatted </a:t>
            </a:r>
            <a:br>
              <a:rPr lang="nb-NO" sz="900" noProof="1" smtClean="0">
                <a:solidFill>
                  <a:schemeClr val="tx1"/>
                </a:solidFill>
                <a:latin typeface="+mn-lt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</a:rPr>
              <a:t>bullet text please use the Increase/Decrease Indent </a:t>
            </a:r>
            <a:br>
              <a:rPr lang="nb-NO" sz="900" noProof="1" smtClean="0">
                <a:solidFill>
                  <a:schemeClr val="tx1"/>
                </a:solidFill>
                <a:latin typeface="+mn-lt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</a:rPr>
              <a:t>buttons found in the</a:t>
            </a:r>
            <a:br>
              <a:rPr lang="nb-NO" sz="900" noProof="1" smtClean="0">
                <a:solidFill>
                  <a:schemeClr val="tx1"/>
                </a:solidFill>
                <a:latin typeface="+mn-lt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</a:rPr>
              <a:t> Top-PowerPoint menu </a:t>
            </a:r>
          </a:p>
        </p:txBody>
      </p:sp>
      <p:grpSp>
        <p:nvGrpSpPr>
          <p:cNvPr id="8" name="Group 27"/>
          <p:cNvGrpSpPr>
            <a:grpSpLocks/>
          </p:cNvGrpSpPr>
          <p:nvPr userDrawn="1"/>
        </p:nvGrpSpPr>
        <p:grpSpPr bwMode="auto">
          <a:xfrm>
            <a:off x="-871538" y="2125935"/>
            <a:ext cx="733425" cy="225425"/>
            <a:chOff x="-1044146" y="2739466"/>
            <a:chExt cx="922906" cy="282831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9390" y="2739466"/>
              <a:ext cx="438150" cy="279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" name="Group 29"/>
            <p:cNvGrpSpPr>
              <a:grpSpLocks/>
            </p:cNvGrpSpPr>
            <p:nvPr/>
          </p:nvGrpSpPr>
          <p:grpSpPr bwMode="auto">
            <a:xfrm>
              <a:off x="-1044146" y="2742898"/>
              <a:ext cx="922906" cy="279399"/>
              <a:chOff x="-1055483" y="2739466"/>
              <a:chExt cx="934243" cy="282831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55483" y="2742897"/>
                <a:ext cx="457200" cy="279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Rounded Rectangle 11"/>
              <p:cNvSpPr/>
              <p:nvPr/>
            </p:nvSpPr>
            <p:spPr>
              <a:xfrm>
                <a:off x="-826977" y="2744057"/>
                <a:ext cx="214350" cy="274207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nb-NO" sz="2100" dirty="0">
                  <a:latin typeface="HelveticaNeueLT Std Lt Cn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-339634" y="2740025"/>
                <a:ext cx="218394" cy="268159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nb-NO" sz="2100" dirty="0">
                  <a:latin typeface="HelveticaNeueLT Std Lt Cn" pitchFamily="34" charset="0"/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-553985" y="2744057"/>
                <a:ext cx="214350" cy="274207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nb-NO" sz="2100" dirty="0">
                  <a:latin typeface="HelveticaNeueLT Std Lt Cn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25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66AB-4769-40E2-B5CE-A440FE201A9C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smtClean="0"/>
          </a:p>
          <a:p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" y="423519"/>
            <a:ext cx="9142412" cy="5183531"/>
          </a:xfrm>
        </p:spPr>
        <p:txBody>
          <a:bodyPr tIns="648000" anchor="ctr" anchorCtr="0"/>
          <a:lstStyle>
            <a:lvl1pPr marL="0" indent="0" algn="ctr">
              <a:buNone/>
              <a:defRPr sz="2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31800" y="5644597"/>
            <a:ext cx="8280400" cy="413303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1174753" y="2376409"/>
            <a:ext cx="1036640" cy="1441698"/>
            <a:chOff x="-1684337" y="2924944"/>
            <a:chExt cx="1276350" cy="1775073"/>
          </a:xfrm>
        </p:grpSpPr>
        <p:pic>
          <p:nvPicPr>
            <p:cNvPr id="12" name="Picture 3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4337" y="3385567"/>
              <a:ext cx="1276350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684337" y="2924944"/>
              <a:ext cx="387685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AutoShape 4"/>
          <p:cNvSpPr>
            <a:spLocks/>
          </p:cNvSpPr>
          <p:nvPr userDrawn="1"/>
        </p:nvSpPr>
        <p:spPr bwMode="gray">
          <a:xfrm>
            <a:off x="-1730424" y="1268413"/>
            <a:ext cx="1595437" cy="9694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nb-NO" sz="900" b="1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Crop,</a:t>
            </a:r>
            <a:r>
              <a:rPr lang="nb-NO" sz="900" b="1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pan or resize picture</a:t>
            </a:r>
            <a:endParaRPr lang="nb-NO" sz="900" b="1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on inserted picture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‘Picture Tools’ in </a:t>
            </a:r>
            <a:b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Top Ribbon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Use</a:t>
            </a:r>
            <a:r>
              <a:rPr lang="nb-NO" sz="900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Crop tool to adjust picture, Make sure to hold Shift-key down when resizing</a:t>
            </a:r>
            <a:endParaRPr lang="nb-NO" sz="900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368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3AC9C-A092-4322-BCB9-19D91A1A7FF5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31800" y="441325"/>
            <a:ext cx="3995738" cy="5165725"/>
          </a:xfrm>
        </p:spPr>
        <p:txBody>
          <a:bodyPr tIns="648000" anchor="ctr" anchorCtr="0"/>
          <a:lstStyle>
            <a:lvl1pPr marL="0" indent="0" algn="ctr">
              <a:buNone/>
              <a:defRPr sz="2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31800" y="5644800"/>
            <a:ext cx="3995738" cy="413100"/>
          </a:xfrm>
        </p:spPr>
        <p:txBody>
          <a:bodyPr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716463" y="441325"/>
            <a:ext cx="3995738" cy="5165725"/>
          </a:xfrm>
        </p:spPr>
        <p:txBody>
          <a:bodyPr tIns="648000" anchor="ctr" anchorCtr="0"/>
          <a:lstStyle>
            <a:lvl1pPr marL="0" indent="0" algn="ctr">
              <a:buNone/>
              <a:defRPr sz="2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16463" y="5644800"/>
            <a:ext cx="3995737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1174753" y="2376409"/>
            <a:ext cx="1036640" cy="1441698"/>
            <a:chOff x="-1684337" y="2924944"/>
            <a:chExt cx="1276350" cy="1775073"/>
          </a:xfrm>
        </p:grpSpPr>
        <p:pic>
          <p:nvPicPr>
            <p:cNvPr id="14" name="Picture 3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4337" y="3385567"/>
              <a:ext cx="1276350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684337" y="2924944"/>
              <a:ext cx="387685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AutoShape 4"/>
          <p:cNvSpPr>
            <a:spLocks/>
          </p:cNvSpPr>
          <p:nvPr userDrawn="1"/>
        </p:nvSpPr>
        <p:spPr bwMode="gray">
          <a:xfrm>
            <a:off x="-1730424" y="1268413"/>
            <a:ext cx="1595437" cy="9694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nb-NO" sz="900" b="1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Crop,</a:t>
            </a:r>
            <a:r>
              <a:rPr lang="nb-NO" sz="900" b="1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pan or resize picture</a:t>
            </a:r>
            <a:endParaRPr lang="nb-NO" sz="900" b="1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on inserted picture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‘Picture Tools’ in </a:t>
            </a:r>
            <a:b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Top Ribbon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Use</a:t>
            </a:r>
            <a:r>
              <a:rPr lang="nb-NO" sz="900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Crop tool to adjust picture, Make sure to hold Shift-key down when resizing</a:t>
            </a:r>
            <a:endParaRPr lang="nb-NO" sz="900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34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pictur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2437E-2A90-4B9D-B7A4-91B97B3BB572}" type="datetime1">
              <a:rPr lang="nb-NO" smtClean="0"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31800" y="1268413"/>
            <a:ext cx="3995738" cy="4338637"/>
          </a:xfrm>
        </p:spPr>
        <p:txBody>
          <a:bodyPr tIns="648000" anchor="ctr" anchorCtr="0"/>
          <a:lstStyle>
            <a:lvl1pPr marL="0" indent="0" algn="ctr">
              <a:buNone/>
              <a:defRPr sz="2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31800" y="5644800"/>
            <a:ext cx="3995738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716463" y="1268413"/>
            <a:ext cx="3995738" cy="4338637"/>
          </a:xfrm>
        </p:spPr>
        <p:txBody>
          <a:bodyPr tIns="648000" anchor="ctr" anchorCtr="0"/>
          <a:lstStyle>
            <a:lvl1pPr marL="0" indent="0" algn="ctr">
              <a:buNone/>
              <a:defRPr sz="2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16463" y="5644800"/>
            <a:ext cx="3995737" cy="413100"/>
          </a:xfrm>
        </p:spPr>
        <p:txBody>
          <a:bodyPr wrap="square">
            <a:norm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400"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1174753" y="2376409"/>
            <a:ext cx="1036640" cy="1441698"/>
            <a:chOff x="-1684337" y="2924944"/>
            <a:chExt cx="1276350" cy="1775073"/>
          </a:xfrm>
        </p:grpSpPr>
        <p:pic>
          <p:nvPicPr>
            <p:cNvPr id="14" name="Picture 3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4337" y="3385567"/>
              <a:ext cx="1276350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684337" y="2924944"/>
              <a:ext cx="387685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AutoShape 4"/>
          <p:cNvSpPr>
            <a:spLocks/>
          </p:cNvSpPr>
          <p:nvPr userDrawn="1"/>
        </p:nvSpPr>
        <p:spPr bwMode="gray">
          <a:xfrm>
            <a:off x="-1730424" y="1268413"/>
            <a:ext cx="1595437" cy="9694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nb-NO" sz="900" b="1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Crop,</a:t>
            </a:r>
            <a:r>
              <a:rPr lang="nb-NO" sz="900" b="1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pan or resize picture</a:t>
            </a:r>
            <a:endParaRPr lang="nb-NO" sz="900" b="1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on inserted picture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Click ‘Picture Tools’ in </a:t>
            </a:r>
            <a:b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Top Ribbon</a:t>
            </a:r>
          </a:p>
          <a:p>
            <a:pPr marL="180975" indent="-180975" algn="r">
              <a:spcBef>
                <a:spcPts val="0"/>
              </a:spcBef>
              <a:buFont typeface="+mj-lt"/>
              <a:buAutoNum type="arabicPeriod"/>
              <a:defRPr/>
            </a:pPr>
            <a:r>
              <a:rPr lang="nb-NO" sz="90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Use</a:t>
            </a:r>
            <a:r>
              <a:rPr lang="nb-NO" sz="900" baseline="0" noProof="1" smtClean="0">
                <a:solidFill>
                  <a:schemeClr val="tx1"/>
                </a:solidFill>
                <a:latin typeface="+mn-lt"/>
                <a:cs typeface="Arial" pitchFamily="34" charset="0"/>
              </a:rPr>
              <a:t> Crop tool to adjust picture, Make sure to hold Shift-key down when resizing</a:t>
            </a:r>
            <a:endParaRPr lang="nb-NO" sz="900" noProof="1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83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540" y="443143"/>
            <a:ext cx="8271486" cy="517968"/>
          </a:xfrm>
          <a:prstGeom prst="rect">
            <a:avLst/>
          </a:prstGeom>
        </p:spPr>
        <p:txBody>
          <a:bodyPr vert="horz" wrap="square" lIns="0" tIns="57600" rIns="0" bIns="0" rtlCol="0" anchor="ctr" anchorCtr="0">
            <a:spAutoFit/>
          </a:bodyPr>
          <a:lstStyle/>
          <a:p>
            <a:r>
              <a:rPr lang="en-US" noProof="0" smtClean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540" y="1268414"/>
            <a:ext cx="8271486" cy="47894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800" y="6481726"/>
            <a:ext cx="3995737" cy="15163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4D4F53"/>
                </a:solidFill>
                <a:latin typeface="+mn-lt"/>
                <a:cs typeface="Arial" pitchFamily="34" charset="0"/>
              </a:defRPr>
            </a:lvl1pPr>
          </a:lstStyle>
          <a:p>
            <a:fld id="{94D14A3D-B51E-47D5-B9CE-9C1CE269EF7E}" type="datetime1">
              <a:rPr lang="nb-NO" smtClean="0"/>
              <a:t>08.10.2015</a:t>
            </a:fld>
            <a:r>
              <a:rPr lang="nb-NO" smtClean="0"/>
              <a:t> </a:t>
            </a:r>
            <a:r>
              <a:rPr lang="nb-NO" dirty="0" smtClean="0"/>
              <a:t>|  Page </a:t>
            </a:r>
            <a:fld id="{1E4993A5-71AC-4FC9-BA31-3E15C92EC108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16" y="0"/>
            <a:ext cx="1296000" cy="249535"/>
          </a:xfrm>
          <a:prstGeom prst="rect">
            <a:avLst/>
          </a:prstGeom>
        </p:spPr>
      </p:pic>
      <p:pic>
        <p:nvPicPr>
          <p:cNvPr id="12" name="Bilde 6" descr="rgb_VARDTM_afc_gradient.pn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51" y="6119108"/>
            <a:ext cx="1620000" cy="69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49" r:id="rId2"/>
    <p:sldLayoutId id="2147483659" r:id="rId3"/>
    <p:sldLayoutId id="2147483677" r:id="rId4"/>
    <p:sldLayoutId id="2147483679" r:id="rId5"/>
    <p:sldLayoutId id="2147483650" r:id="rId6"/>
    <p:sldLayoutId id="2147483661" r:id="rId7"/>
    <p:sldLayoutId id="2147483664" r:id="rId8"/>
    <p:sldLayoutId id="2147483668" r:id="rId9"/>
    <p:sldLayoutId id="2147483667" r:id="rId10"/>
    <p:sldLayoutId id="2147483669" r:id="rId11"/>
    <p:sldLayoutId id="2147483670" r:id="rId12"/>
    <p:sldLayoutId id="2147483676" r:id="rId13"/>
    <p:sldLayoutId id="2147483673" r:id="rId14"/>
    <p:sldLayoutId id="2147483675" r:id="rId15"/>
    <p:sldLayoutId id="2147483674" r:id="rId16"/>
    <p:sldLayoutId id="2147483678" r:id="rId17"/>
    <p:sldLayoutId id="2147483681" r:id="rId18"/>
    <p:sldLayoutId id="2147483682" r:id="rId19"/>
    <p:sldLayoutId id="2147483652" r:id="rId20"/>
    <p:sldLayoutId id="2147483680" r:id="rId21"/>
    <p:sldLayoutId id="2147483654" r:id="rId22"/>
    <p:sldLayoutId id="2147483655" r:id="rId2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600" b="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768"/>
        </a:spcBef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457200" algn="l" defTabSz="914400" rtl="0" eaLnBrk="1" latinLnBrk="0" hangingPunct="1">
        <a:spcBef>
          <a:spcPts val="672"/>
        </a:spcBef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6400" indent="-342000" algn="l" defTabSz="914400" rtl="0" eaLnBrk="1" latinLnBrk="0" hangingPunct="1">
        <a:spcBef>
          <a:spcPts val="576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0" indent="-230400" algn="l" defTabSz="914400" rtl="0" eaLnBrk="1" latinLnBrk="0" hangingPunct="1">
        <a:spcBef>
          <a:spcPts val="384"/>
        </a:spcBef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00" indent="-230400" algn="l" defTabSz="914400" rtl="0" eaLnBrk="1" latinLnBrk="0" hangingPunct="1">
        <a:spcBef>
          <a:spcPts val="336"/>
        </a:spcBef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1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1" y="4113075"/>
            <a:ext cx="8280515" cy="612069"/>
          </a:xfrm>
        </p:spPr>
        <p:txBody>
          <a:bodyPr/>
          <a:lstStyle/>
          <a:p>
            <a:r>
              <a:rPr lang="nb-NO" b="1" dirty="0" smtClean="0">
                <a:solidFill>
                  <a:srgbClr val="0070C0"/>
                </a:solidFill>
              </a:rPr>
              <a:t>Vestnes Rotaryklubb</a:t>
            </a:r>
            <a:endParaRPr lang="nb-NO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4869160"/>
            <a:ext cx="8280516" cy="9000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b-NO" dirty="0" smtClean="0"/>
              <a:t>i samarbeid </a:t>
            </a:r>
            <a:r>
              <a:rPr lang="nb-NO" dirty="0"/>
              <a:t>med </a:t>
            </a:r>
            <a:endParaRPr lang="nb-NO" dirty="0" smtClean="0"/>
          </a:p>
          <a:p>
            <a:pPr>
              <a:lnSpc>
                <a:spcPct val="100000"/>
              </a:lnSpc>
            </a:pPr>
            <a:r>
              <a:rPr lang="nb-NO" b="1" dirty="0" err="1" smtClean="0"/>
              <a:t>Rotary</a:t>
            </a:r>
            <a:r>
              <a:rPr lang="nb-NO" b="1" dirty="0" smtClean="0"/>
              <a:t> </a:t>
            </a:r>
            <a:r>
              <a:rPr lang="nb-NO" b="1" dirty="0"/>
              <a:t>Club </a:t>
            </a:r>
            <a:r>
              <a:rPr lang="nb-NO" b="1" dirty="0" err="1"/>
              <a:t>Mogi</a:t>
            </a:r>
            <a:r>
              <a:rPr lang="nb-NO" b="1" dirty="0"/>
              <a:t> </a:t>
            </a:r>
            <a:r>
              <a:rPr lang="nb-NO" b="1" dirty="0" err="1"/>
              <a:t>Das</a:t>
            </a:r>
            <a:r>
              <a:rPr lang="nb-NO" b="1" dirty="0"/>
              <a:t> </a:t>
            </a:r>
            <a:r>
              <a:rPr lang="nb-NO" b="1" dirty="0" err="1"/>
              <a:t>Cruzes</a:t>
            </a:r>
            <a:r>
              <a:rPr lang="nb-NO" b="1" dirty="0"/>
              <a:t> </a:t>
            </a:r>
            <a:r>
              <a:rPr lang="nb-NO" dirty="0"/>
              <a:t>og </a:t>
            </a:r>
            <a:r>
              <a:rPr lang="nb-NO" b="1" dirty="0"/>
              <a:t>Dagsentret Livets 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85BBC-86E0-401D-A78F-384836A6EC9C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1</a:t>
            </a:fld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1800" y="5949280"/>
            <a:ext cx="8280516" cy="360040"/>
          </a:xfrm>
        </p:spPr>
        <p:txBody>
          <a:bodyPr/>
          <a:lstStyle/>
          <a:p>
            <a:r>
              <a:rPr lang="nb-NO" dirty="0" smtClean="0">
                <a:solidFill>
                  <a:srgbClr val="C00000"/>
                </a:solidFill>
              </a:rPr>
              <a:t>Matching Grant 2013-2015</a:t>
            </a:r>
            <a:endParaRPr lang="nb-NO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3648" y="548680"/>
            <a:ext cx="648072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6000" b="1" dirty="0" smtClean="0">
                <a:solidFill>
                  <a:srgbClr val="C00000"/>
                </a:solidFill>
              </a:rPr>
              <a:t>Brasil-prosjektet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077072"/>
            <a:ext cx="752521" cy="7525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6"/>
          <a:stretch/>
        </p:blipFill>
        <p:spPr>
          <a:xfrm>
            <a:off x="3203848" y="1916832"/>
            <a:ext cx="2540000" cy="187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3850"/>
      </p:ext>
    </p:extLst>
  </p:cSld>
  <p:clrMapOvr>
    <a:masterClrMapping/>
  </p:clrMapOvr>
  <p:transition spd="slow" advClick="0" advTm="10000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10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851" y="-1"/>
            <a:ext cx="6037485" cy="678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591845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11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5136"/>
            <a:ext cx="9144000" cy="655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894671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 smtClean="0"/>
              <a:t>Instrumentene</a:t>
            </a:r>
            <a:endParaRPr lang="nb-NO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46" y="1268413"/>
            <a:ext cx="6385982" cy="47894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12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708256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69" y="1268413"/>
            <a:ext cx="7211137" cy="47894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13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782574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69" y="1268413"/>
            <a:ext cx="7211137" cy="47894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14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937200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69" y="1268413"/>
            <a:ext cx="7211137" cy="47894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15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253425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 smtClean="0"/>
              <a:t>Undervisning og øving</a:t>
            </a:r>
            <a:endParaRPr lang="nb-NO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46" y="1268413"/>
            <a:ext cx="6385982" cy="47894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16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660246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46" y="1268413"/>
            <a:ext cx="6385982" cy="47894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17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359270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 smtClean="0"/>
              <a:t>Glade musikanter</a:t>
            </a:r>
            <a:endParaRPr lang="nb-NO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69" y="1268413"/>
            <a:ext cx="7211137" cy="47894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18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008693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261233"/>
            <a:ext cx="8271486" cy="881786"/>
          </a:xfrm>
        </p:spPr>
        <p:txBody>
          <a:bodyPr/>
          <a:lstStyle/>
          <a:p>
            <a:r>
              <a:rPr lang="nb-NO" sz="3200" dirty="0"/>
              <a:t>Elina, </a:t>
            </a:r>
            <a:r>
              <a:rPr lang="nb-NO" sz="3200" dirty="0" smtClean="0"/>
              <a:t>Daniel og </a:t>
            </a:r>
            <a:r>
              <a:rPr lang="nb-NO" sz="3200" dirty="0"/>
              <a:t>to ansatte fra dagsenteret </a:t>
            </a:r>
            <a:r>
              <a:rPr lang="nb-NO" sz="3200" dirty="0" err="1"/>
              <a:t>Arvore</a:t>
            </a:r>
            <a:r>
              <a:rPr lang="nb-NO" sz="3200" dirty="0"/>
              <a:t> da Vida, Wellington og </a:t>
            </a:r>
            <a:r>
              <a:rPr lang="nb-NO" sz="3200" dirty="0" smtClean="0"/>
              <a:t>Gabriel</a:t>
            </a:r>
            <a:endParaRPr lang="nb-NO" sz="32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7" y="1629569"/>
            <a:ext cx="6096000" cy="40671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19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928702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 smtClean="0"/>
              <a:t>Kortfattet prosjektsammendrag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Prosjektet drives i samarbeid med </a:t>
            </a:r>
            <a:r>
              <a:rPr lang="nb-NO" dirty="0" err="1"/>
              <a:t>Rotary</a:t>
            </a:r>
            <a:r>
              <a:rPr lang="nb-NO" dirty="0"/>
              <a:t> Club </a:t>
            </a:r>
            <a:r>
              <a:rPr lang="nb-NO" dirty="0" err="1"/>
              <a:t>Mogi</a:t>
            </a:r>
            <a:r>
              <a:rPr lang="nb-NO" dirty="0"/>
              <a:t> </a:t>
            </a:r>
            <a:r>
              <a:rPr lang="nb-NO" dirty="0" err="1"/>
              <a:t>Das</a:t>
            </a:r>
            <a:r>
              <a:rPr lang="nb-NO" dirty="0"/>
              <a:t> </a:t>
            </a:r>
            <a:r>
              <a:rPr lang="nb-NO" dirty="0" err="1"/>
              <a:t>Cruzes</a:t>
            </a:r>
            <a:r>
              <a:rPr lang="nb-NO" dirty="0"/>
              <a:t> og Dagsentret Livets Tre.</a:t>
            </a:r>
          </a:p>
          <a:p>
            <a:r>
              <a:rPr lang="nb-NO" dirty="0"/>
              <a:t>Det har til dels vært veldig krevende å få gjennomført prosjektet, da det har stoppet opp flere ganger på distriktsnivå i Brasil. Det med hensyn til underskrifter og dokumentasjon.</a:t>
            </a:r>
          </a:p>
          <a:p>
            <a:r>
              <a:rPr lang="nb-NO" dirty="0"/>
              <a:t>Vi har hatt et godt samarbeid med den lokale </a:t>
            </a:r>
            <a:r>
              <a:rPr lang="nb-NO" dirty="0" err="1" smtClean="0"/>
              <a:t>Rotary</a:t>
            </a:r>
            <a:r>
              <a:rPr lang="nb-NO" dirty="0" smtClean="0"/>
              <a:t>-klubben </a:t>
            </a:r>
            <a:r>
              <a:rPr lang="nb-NO" dirty="0"/>
              <a:t>i </a:t>
            </a:r>
            <a:r>
              <a:rPr lang="nb-NO" dirty="0" err="1"/>
              <a:t>Mogi</a:t>
            </a:r>
            <a:r>
              <a:rPr lang="nb-NO" dirty="0"/>
              <a:t> </a:t>
            </a:r>
            <a:r>
              <a:rPr lang="nb-NO" dirty="0" err="1"/>
              <a:t>Das</a:t>
            </a:r>
            <a:r>
              <a:rPr lang="nb-NO" dirty="0"/>
              <a:t> </a:t>
            </a:r>
            <a:r>
              <a:rPr lang="nb-NO" dirty="0" err="1"/>
              <a:t>Cruzes</a:t>
            </a:r>
            <a:r>
              <a:rPr lang="nb-NO" dirty="0"/>
              <a:t>. Prosjektleder der er </a:t>
            </a:r>
            <a:br>
              <a:rPr lang="nb-NO" dirty="0"/>
            </a:br>
            <a:r>
              <a:rPr lang="nb-NO" dirty="0" err="1"/>
              <a:t>Dagoberto</a:t>
            </a:r>
            <a:r>
              <a:rPr lang="nb-NO" dirty="0"/>
              <a:t> </a:t>
            </a:r>
            <a:r>
              <a:rPr lang="nb-NO" dirty="0" err="1"/>
              <a:t>Sarpe</a:t>
            </a:r>
            <a:r>
              <a:rPr lang="nb-NO" dirty="0"/>
              <a:t> </a:t>
            </a:r>
            <a:r>
              <a:rPr lang="nb-NO" dirty="0" err="1"/>
              <a:t>Nogueira</a:t>
            </a:r>
            <a:r>
              <a:rPr lang="nb-NO" dirty="0"/>
              <a:t>.</a:t>
            </a:r>
          </a:p>
          <a:p>
            <a:r>
              <a:rPr lang="nb-NO" dirty="0"/>
              <a:t>I Vestnes </a:t>
            </a:r>
            <a:r>
              <a:rPr lang="nb-NO" dirty="0" smtClean="0"/>
              <a:t>Rotary</a:t>
            </a:r>
            <a:r>
              <a:rPr lang="nb-NO" dirty="0"/>
              <a:t>k</a:t>
            </a:r>
            <a:r>
              <a:rPr lang="nb-NO" dirty="0" smtClean="0"/>
              <a:t>lubb </a:t>
            </a:r>
            <a:r>
              <a:rPr lang="nb-NO" dirty="0"/>
              <a:t>er det Anton E. Bjørnesen som har vært prosjektleder.</a:t>
            </a:r>
          </a:p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9228-0D32-4770-B2FE-0A92F13622A3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2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445456"/>
      </p:ext>
    </p:extLst>
  </p:cSld>
  <p:clrMapOvr>
    <a:masterClrMapping/>
  </p:clrMapOvr>
  <p:transition spd="slow" advClick="0" advTm="22000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/>
              <a:t>Bilder fra 2005 - 2012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68414"/>
            <a:ext cx="3816424" cy="4789485"/>
          </a:xfrm>
        </p:spPr>
        <p:txBody>
          <a:bodyPr/>
          <a:lstStyle/>
          <a:p>
            <a:r>
              <a:rPr lang="nb-NO" dirty="0" smtClean="0"/>
              <a:t>Noen </a:t>
            </a:r>
            <a:r>
              <a:rPr lang="nb-NO" dirty="0"/>
              <a:t>av ungene går igjen. </a:t>
            </a:r>
            <a:r>
              <a:rPr lang="nb-NO" dirty="0" err="1"/>
              <a:t>Larissa</a:t>
            </a:r>
            <a:r>
              <a:rPr lang="nb-NO" dirty="0"/>
              <a:t>, Daniel og Wellington som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8-åringer </a:t>
            </a:r>
            <a:r>
              <a:rPr lang="nb-NO" dirty="0"/>
              <a:t>og som ungdommer og "profesjonelle" musikere. Daniel og Wellington er de som nå har mye ansvar innenfor </a:t>
            </a:r>
            <a:r>
              <a:rPr lang="nb-NO" dirty="0" smtClean="0"/>
              <a:t>under-visningen</a:t>
            </a:r>
            <a:r>
              <a:rPr lang="nb-NO" dirty="0"/>
              <a:t>.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9228-0D32-4770-B2FE-0A92F13622A3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20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00" y="2168730"/>
            <a:ext cx="4272648" cy="320448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342773"/>
      </p:ext>
    </p:extLst>
  </p:cSld>
  <p:clrMapOvr>
    <a:masterClrMapping/>
  </p:clrMapOvr>
  <p:transition spd="slow" advClick="0" advTm="18000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261234"/>
            <a:ext cx="8271486" cy="881786"/>
          </a:xfrm>
        </p:spPr>
        <p:txBody>
          <a:bodyPr/>
          <a:lstStyle/>
          <a:p>
            <a:r>
              <a:rPr lang="nb-NO" sz="3200" dirty="0"/>
              <a:t>Korpset i 2012 med instrumenter fra </a:t>
            </a:r>
            <a:r>
              <a:rPr lang="nb-NO" sz="3200" dirty="0" smtClean="0"/>
              <a:t/>
            </a:r>
            <a:br>
              <a:rPr lang="nb-NO" sz="3200" dirty="0" smtClean="0"/>
            </a:br>
            <a:r>
              <a:rPr lang="nb-NO" sz="3200" dirty="0" smtClean="0"/>
              <a:t>Vestnes </a:t>
            </a:r>
            <a:r>
              <a:rPr lang="nb-NO" sz="3200" dirty="0"/>
              <a:t>og </a:t>
            </a:r>
            <a:r>
              <a:rPr lang="nb-NO" sz="3200" dirty="0" smtClean="0"/>
              <a:t>Rauma </a:t>
            </a:r>
            <a:r>
              <a:rPr lang="nb-NO" sz="3200" dirty="0" smtClean="0"/>
              <a:t>kommune</a:t>
            </a:r>
            <a:endParaRPr lang="nb-NO" sz="32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7" y="1629569"/>
            <a:ext cx="6096000" cy="40671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21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899520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7" y="1377156"/>
            <a:ext cx="6096000" cy="4572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22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514986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43143"/>
            <a:ext cx="8271486" cy="517968"/>
          </a:xfrm>
        </p:spPr>
        <p:txBody>
          <a:bodyPr/>
          <a:lstStyle/>
          <a:p>
            <a:r>
              <a:rPr lang="nb-NO" dirty="0" smtClean="0"/>
              <a:t>Daniel </a:t>
            </a:r>
            <a:r>
              <a:rPr lang="nb-NO" dirty="0"/>
              <a:t>som 6-7 åring i </a:t>
            </a:r>
            <a:r>
              <a:rPr lang="nb-NO" dirty="0" smtClean="0"/>
              <a:t>2005-2006</a:t>
            </a:r>
            <a:endParaRPr lang="nb-NO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80" y="1268413"/>
            <a:ext cx="3592115" cy="47894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23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619978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43143"/>
            <a:ext cx="8271486" cy="517968"/>
          </a:xfrm>
        </p:spPr>
        <p:txBody>
          <a:bodyPr/>
          <a:lstStyle/>
          <a:p>
            <a:r>
              <a:rPr lang="nb-NO" dirty="0" smtClean="0"/>
              <a:t>Wellington </a:t>
            </a:r>
            <a:r>
              <a:rPr lang="nb-NO" dirty="0"/>
              <a:t>som 8-åring </a:t>
            </a:r>
            <a:r>
              <a:rPr lang="nb-NO" dirty="0" smtClean="0"/>
              <a:t>2005-2006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24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Content Placeholder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8" y="2060848"/>
            <a:ext cx="5016392" cy="3762294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84784"/>
            <a:ext cx="2592288" cy="3456384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744623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/>
              <a:t>Daniel og Wellington </a:t>
            </a:r>
            <a:r>
              <a:rPr lang="nb-NO" dirty="0" smtClean="0"/>
              <a:t>2012</a:t>
            </a:r>
            <a:endParaRPr lang="nb-NO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94994"/>
            <a:ext cx="3195485" cy="47894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25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96423"/>
            <a:ext cx="3195485" cy="478948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793930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65585"/>
            <a:ext cx="8532948" cy="473084"/>
          </a:xfrm>
        </p:spPr>
        <p:txBody>
          <a:bodyPr/>
          <a:lstStyle/>
          <a:p>
            <a:r>
              <a:rPr lang="nb-NO" sz="3200" dirty="0" err="1" smtClean="0"/>
              <a:t>Larissa</a:t>
            </a:r>
            <a:r>
              <a:rPr lang="nb-NO" sz="3200" dirty="0" smtClean="0"/>
              <a:t> </a:t>
            </a:r>
            <a:r>
              <a:rPr lang="nb-NO" sz="3200" dirty="0"/>
              <a:t>som </a:t>
            </a:r>
            <a:r>
              <a:rPr lang="nb-NO" sz="3200" dirty="0" err="1" smtClean="0"/>
              <a:t>hornettist</a:t>
            </a:r>
            <a:r>
              <a:rPr lang="nb-NO" sz="3200" dirty="0" smtClean="0"/>
              <a:t>, 8 år gammel i 2006/2007</a:t>
            </a:r>
            <a:endParaRPr lang="nb-NO" sz="32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39069"/>
            <a:ext cx="5934075" cy="44481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26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944866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 err="1"/>
              <a:t>Larissa</a:t>
            </a:r>
            <a:r>
              <a:rPr lang="nb-NO" dirty="0"/>
              <a:t> </a:t>
            </a:r>
            <a:r>
              <a:rPr lang="nb-NO" dirty="0" smtClean="0"/>
              <a:t>i 2012 </a:t>
            </a:r>
            <a:endParaRPr lang="nb-NO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495" y="1268413"/>
            <a:ext cx="3195485" cy="47894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27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397386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261234"/>
            <a:ext cx="8271486" cy="881786"/>
          </a:xfrm>
        </p:spPr>
        <p:txBody>
          <a:bodyPr/>
          <a:lstStyle/>
          <a:p>
            <a:r>
              <a:rPr lang="nb-NO" sz="3200" dirty="0"/>
              <a:t>D</a:t>
            </a:r>
            <a:r>
              <a:rPr lang="nb-NO" sz="3200" dirty="0" smtClean="0"/>
              <a:t>aniel </a:t>
            </a:r>
            <a:r>
              <a:rPr lang="nb-NO" sz="3200" dirty="0"/>
              <a:t>som ivrig kornettist i 2005-2006 </a:t>
            </a:r>
            <a:r>
              <a:rPr lang="nb-NO" sz="3200" dirty="0" smtClean="0"/>
              <a:t>med </a:t>
            </a:r>
            <a:r>
              <a:rPr lang="nb-NO" sz="3200" dirty="0"/>
              <a:t>instrumenter fra Vestnes og </a:t>
            </a:r>
            <a:r>
              <a:rPr lang="nb-NO" sz="3200" dirty="0" smtClean="0"/>
              <a:t>Rauma</a:t>
            </a:r>
            <a:endParaRPr lang="nb-NO" sz="32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7" y="1377156"/>
            <a:ext cx="6096000" cy="4572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28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601094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 smtClean="0"/>
              <a:t>Daniel, </a:t>
            </a:r>
            <a:r>
              <a:rPr lang="nb-NO" dirty="0" smtClean="0"/>
              <a:t>musikklærer og </a:t>
            </a:r>
            <a:r>
              <a:rPr lang="nb-NO" dirty="0" smtClean="0"/>
              <a:t>tidligere elev</a:t>
            </a:r>
            <a:endParaRPr lang="nb-NO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77156"/>
            <a:ext cx="5329238" cy="4572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29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890726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15" y="420599"/>
            <a:ext cx="8271486" cy="524957"/>
          </a:xfrm>
        </p:spPr>
        <p:txBody>
          <a:bodyPr/>
          <a:lstStyle/>
          <a:p>
            <a:r>
              <a:rPr lang="nb-NO" dirty="0"/>
              <a:t>Bakgrunn og hovedidé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b-NO" sz="2200" dirty="0"/>
              <a:t>Dagsentret Livets Tre </a:t>
            </a:r>
            <a:r>
              <a:rPr lang="nb-NO" sz="2200" dirty="0" smtClean="0"/>
              <a:t>(</a:t>
            </a:r>
            <a:r>
              <a:rPr lang="nb-NO" sz="2200" dirty="0" err="1" smtClean="0"/>
              <a:t>Avore</a:t>
            </a:r>
            <a:r>
              <a:rPr lang="nb-NO" sz="2200" dirty="0" smtClean="0"/>
              <a:t> </a:t>
            </a:r>
            <a:r>
              <a:rPr lang="nb-NO" sz="2200" dirty="0"/>
              <a:t>da </a:t>
            </a:r>
            <a:r>
              <a:rPr lang="nb-NO" sz="2200" dirty="0" smtClean="0"/>
              <a:t>Vida) </a:t>
            </a:r>
            <a:r>
              <a:rPr lang="nb-NO" sz="2200" dirty="0"/>
              <a:t>har tilholdssted i Sao Paulo, nærmere bestemt i en forstad ved navn </a:t>
            </a:r>
            <a:r>
              <a:rPr lang="nb-NO" sz="2200" dirty="0" err="1"/>
              <a:t>Mogi</a:t>
            </a:r>
            <a:r>
              <a:rPr lang="nb-NO" sz="2200" dirty="0"/>
              <a:t> </a:t>
            </a:r>
            <a:r>
              <a:rPr lang="nb-NO" sz="2200" dirty="0" err="1"/>
              <a:t>Das</a:t>
            </a:r>
            <a:r>
              <a:rPr lang="nb-NO" sz="2200" dirty="0"/>
              <a:t> </a:t>
            </a:r>
            <a:r>
              <a:rPr lang="nb-NO" sz="2200" dirty="0" err="1"/>
              <a:t>Cruzes</a:t>
            </a:r>
            <a:r>
              <a:rPr lang="nb-NO" sz="2200" dirty="0"/>
              <a:t>.</a:t>
            </a:r>
          </a:p>
          <a:p>
            <a:r>
              <a:rPr lang="nb-NO" sz="2200" dirty="0"/>
              <a:t>Livets Tre har vært aktiv siden 2003, og er drevet av Turid Dahl og Karl Stokland. Dagsentret gir et tilbud til 180 </a:t>
            </a:r>
            <a:r>
              <a:rPr lang="nb-NO" sz="2200" dirty="0" smtClean="0"/>
              <a:t>barn i risikosonen </a:t>
            </a:r>
            <a:r>
              <a:rPr lang="nb-NO" sz="2200" dirty="0"/>
              <a:t>mellom 6 </a:t>
            </a:r>
            <a:r>
              <a:rPr lang="nb-NO" sz="2200" dirty="0" smtClean="0"/>
              <a:t>og 18 </a:t>
            </a:r>
            <a:r>
              <a:rPr lang="nb-NO" sz="2200" dirty="0"/>
              <a:t>år. Barna og ungdommene kommer fra en nærliggende slum, og bor under svært kummerlige forhold.</a:t>
            </a:r>
          </a:p>
          <a:p>
            <a:r>
              <a:rPr lang="nb-NO" sz="2200" dirty="0"/>
              <a:t>I 2004 ble det startet opp ett musikkprosjekt på Livets Tre av Vestnesjenta Elina Tomren.</a:t>
            </a:r>
          </a:p>
          <a:p>
            <a:r>
              <a:rPr lang="nb-NO" sz="2200" dirty="0"/>
              <a:t>Musikkprosjektet ble i sin tid startet opp for å gi disse barna et lavterskeltilbud for mestring.</a:t>
            </a:r>
          </a:p>
          <a:p>
            <a:r>
              <a:rPr lang="nb-NO" sz="2200" dirty="0"/>
              <a:t>Flere lag og organisasjoner i Vestnes kommune har etter dette engasjert seg stort i arbeidet ved </a:t>
            </a:r>
            <a:r>
              <a:rPr lang="nb-NO" sz="2200" dirty="0" smtClean="0"/>
              <a:t>dagsentret. Dette </a:t>
            </a:r>
            <a:r>
              <a:rPr lang="nb-NO" sz="2200" dirty="0"/>
              <a:t>gjelder Vestnes kulturskole ved Elsa Rypdal, samt Elina Tomren som har vist et stort engasjement for prosjektet</a:t>
            </a:r>
            <a:r>
              <a:rPr lang="nb-NO" sz="2200" dirty="0" smtClean="0"/>
              <a:t>.</a:t>
            </a:r>
            <a:endParaRPr lang="nb-NO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9228-0D32-4770-B2FE-0A92F13622A3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3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412231"/>
      </p:ext>
    </p:extLst>
  </p:cSld>
  <p:clrMapOvr>
    <a:masterClrMapping/>
  </p:clrMapOvr>
  <p:transition spd="slow" advClick="0" advTm="22000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98" y="1268413"/>
            <a:ext cx="7982478" cy="47894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30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814459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46" y="1268413"/>
            <a:ext cx="6385982" cy="47894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31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836383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46" y="1268413"/>
            <a:ext cx="6385982" cy="478948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32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465813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 smtClean="0"/>
              <a:t>Førprosjekthistorie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33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5"/>
            <a:ext cx="2194888" cy="2232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789040"/>
            <a:ext cx="2088232" cy="2505877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427537" y="1308103"/>
            <a:ext cx="4311332" cy="4789485"/>
          </a:xfrm>
        </p:spPr>
        <p:txBody>
          <a:bodyPr>
            <a:normAutofit fontScale="70000" lnSpcReduction="20000"/>
          </a:bodyPr>
          <a:lstStyle/>
          <a:p>
            <a:r>
              <a:rPr lang="nb-NO" dirty="0"/>
              <a:t>Elina Tomren presenterte arbeidet sitt på Dagsenteret Livets Tre for Vestnes Rotaryklubb i 2004.</a:t>
            </a:r>
          </a:p>
          <a:p>
            <a:r>
              <a:rPr lang="nb-NO" dirty="0" smtClean="0"/>
              <a:t>Klubben ga </a:t>
            </a:r>
            <a:r>
              <a:rPr lang="nb-NO" dirty="0"/>
              <a:t>noe støtte og forsøkte å få til et større prosjekt sammen med annen Rotaryklubb.</a:t>
            </a:r>
          </a:p>
          <a:p>
            <a:r>
              <a:rPr lang="nb-NO" dirty="0"/>
              <a:t>Rotarianer og rektor i Vestnes </a:t>
            </a:r>
            <a:r>
              <a:rPr lang="nb-NO" dirty="0" err="1"/>
              <a:t>kulturskule</a:t>
            </a:r>
            <a:r>
              <a:rPr lang="nb-NO" dirty="0"/>
              <a:t>, Elsa Rypdal, </a:t>
            </a:r>
            <a:r>
              <a:rPr lang="nb-NO" dirty="0" err="1"/>
              <a:t>fekk</a:t>
            </a:r>
            <a:r>
              <a:rPr lang="nb-NO" dirty="0"/>
              <a:t> finansiert prosjektet </a:t>
            </a:r>
            <a:r>
              <a:rPr lang="nb-NO" dirty="0" smtClean="0"/>
              <a:t>«Kultur tur-retur» gjennom Norsk Kulturskuleråd. </a:t>
            </a:r>
          </a:p>
          <a:p>
            <a:r>
              <a:rPr lang="nb-NO" dirty="0" smtClean="0"/>
              <a:t>Profesjonelle </a:t>
            </a:r>
            <a:r>
              <a:rPr lang="nb-NO" dirty="0"/>
              <a:t>musikere fra kulturskolen reiste over til Brasil i 2005-06: Martin </a:t>
            </a:r>
            <a:r>
              <a:rPr lang="nb-NO" dirty="0" smtClean="0"/>
              <a:t>Hendriks</a:t>
            </a:r>
            <a:r>
              <a:rPr lang="nb-NO" dirty="0"/>
              <a:t>, Britt Elise </a:t>
            </a:r>
            <a:r>
              <a:rPr lang="nb-NO" dirty="0" smtClean="0"/>
              <a:t>Skram, </a:t>
            </a:r>
            <a:r>
              <a:rPr lang="nb-NO" dirty="0" err="1" smtClean="0"/>
              <a:t>Tineke</a:t>
            </a:r>
            <a:r>
              <a:rPr lang="nb-NO" dirty="0" smtClean="0"/>
              <a:t> Bos </a:t>
            </a:r>
            <a:r>
              <a:rPr lang="nb-NO" dirty="0"/>
              <a:t>og Jonathan </a:t>
            </a:r>
            <a:r>
              <a:rPr lang="nb-NO" dirty="0" err="1" smtClean="0"/>
              <a:t>Hamel</a:t>
            </a: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056110"/>
      </p:ext>
    </p:extLst>
  </p:cSld>
  <p:clrMapOvr>
    <a:masterClrMapping/>
  </p:clrMapOvr>
  <p:transition spd="slow" advClick="0" advTm="20000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 smtClean="0"/>
              <a:t>«Kultur tur-retur» 2005-2006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9228-0D32-4770-B2FE-0A92F13622A3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34</a:t>
            </a:fld>
            <a:endParaRPr lang="nb-NO" dirty="0" smtClean="0"/>
          </a:p>
          <a:p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Prosjektet skaffet de første instrumentene til dagsenteret. Lærerne på Vestnes </a:t>
            </a:r>
            <a:r>
              <a:rPr lang="nb-NO" dirty="0" err="1" smtClean="0"/>
              <a:t>kulturskule</a:t>
            </a:r>
            <a:r>
              <a:rPr lang="nb-NO" dirty="0" smtClean="0"/>
              <a:t> ga musikktimer til ungene.</a:t>
            </a:r>
          </a:p>
          <a:p>
            <a:r>
              <a:rPr lang="nb-NO" dirty="0" smtClean="0"/>
              <a:t>Noen av elevene</a:t>
            </a:r>
            <a:br>
              <a:rPr lang="nb-NO" dirty="0" smtClean="0"/>
            </a:br>
            <a:r>
              <a:rPr lang="nb-NO" dirty="0" smtClean="0"/>
              <a:t>fra den gang</a:t>
            </a:r>
            <a:br>
              <a:rPr lang="nb-NO" dirty="0" smtClean="0"/>
            </a:br>
            <a:r>
              <a:rPr lang="nb-NO" dirty="0" smtClean="0"/>
              <a:t>underviser nå</a:t>
            </a:r>
            <a:br>
              <a:rPr lang="nb-NO" dirty="0" smtClean="0"/>
            </a:br>
            <a:r>
              <a:rPr lang="nb-NO" dirty="0" smtClean="0"/>
              <a:t>selv.</a:t>
            </a:r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80928"/>
            <a:ext cx="4231213" cy="325803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894142"/>
      </p:ext>
    </p:extLst>
  </p:cSld>
  <p:clrMapOvr>
    <a:masterClrMapping/>
  </p:clrMapOvr>
  <p:transition spd="slow" advClick="0" advTm="13000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35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" y="0"/>
            <a:ext cx="59120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916" y="116632"/>
            <a:ext cx="3199588" cy="664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342758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/>
              <a:t>Bilder fra 2005-06</a:t>
            </a:r>
            <a:endParaRPr lang="nb-NO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96" y="1556792"/>
            <a:ext cx="2540000" cy="1955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36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04" y="1988840"/>
            <a:ext cx="2540000" cy="3314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36" y="3933056"/>
            <a:ext cx="2540000" cy="19558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282665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 smtClean="0"/>
              <a:t>Bilder fra 2005-06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37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25" y="1268760"/>
            <a:ext cx="2540000" cy="195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25" y="3633440"/>
            <a:ext cx="2540000" cy="195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96" y="3633440"/>
            <a:ext cx="2540000" cy="195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96" y="1268760"/>
            <a:ext cx="2540000" cy="19558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969445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93480"/>
            <a:ext cx="2540000" cy="1955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38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12" y="3993480"/>
            <a:ext cx="2540000" cy="195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2776"/>
            <a:ext cx="2540000" cy="195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12" y="1412776"/>
            <a:ext cx="2540000" cy="19558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799381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39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320" y="4005064"/>
            <a:ext cx="2540000" cy="195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12" y="3993480"/>
            <a:ext cx="2540000" cy="195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12" y="1412776"/>
            <a:ext cx="2540000" cy="1955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2776"/>
            <a:ext cx="2540000" cy="19558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421601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 err="1"/>
              <a:t>Mogi</a:t>
            </a:r>
            <a:r>
              <a:rPr lang="nb-NO" dirty="0"/>
              <a:t> </a:t>
            </a:r>
            <a:r>
              <a:rPr lang="nb-NO" dirty="0" err="1"/>
              <a:t>Das</a:t>
            </a:r>
            <a:r>
              <a:rPr lang="nb-NO" dirty="0"/>
              <a:t> </a:t>
            </a:r>
            <a:r>
              <a:rPr lang="nb-NO" dirty="0" err="1"/>
              <a:t>Cruzes</a:t>
            </a:r>
            <a:r>
              <a:rPr lang="nb-NO" dirty="0"/>
              <a:t>, </a:t>
            </a:r>
            <a:r>
              <a:rPr lang="nb-NO" dirty="0" smtClean="0"/>
              <a:t>Brasil </a:t>
            </a:r>
            <a:endParaRPr lang="nb-NO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Prosjektet </a:t>
            </a:r>
            <a:r>
              <a:rPr lang="nb-NO" dirty="0" smtClean="0"/>
              <a:t>finansierer </a:t>
            </a:r>
            <a:r>
              <a:rPr lang="nb-NO" dirty="0" smtClean="0"/>
              <a:t>kjøp av </a:t>
            </a:r>
            <a:r>
              <a:rPr lang="nb-NO" dirty="0"/>
              <a:t>musikkinstrumenter, samt </a:t>
            </a:r>
            <a:r>
              <a:rPr lang="nb-NO" dirty="0" smtClean="0"/>
              <a:t>lønner </a:t>
            </a:r>
            <a:r>
              <a:rPr lang="nb-NO" dirty="0"/>
              <a:t>instruktører i en </a:t>
            </a:r>
            <a:r>
              <a:rPr lang="nb-NO" dirty="0" smtClean="0"/>
              <a:t>2-årsperiode</a:t>
            </a:r>
            <a:r>
              <a:rPr lang="nb-NO" dirty="0"/>
              <a:t>.</a:t>
            </a:r>
          </a:p>
          <a:p>
            <a:r>
              <a:rPr lang="nb-NO" dirty="0"/>
              <a:t>Dette er et musikkprosjekt for barn og ungdom som vokser opp i slummen i </a:t>
            </a:r>
            <a:r>
              <a:rPr lang="nb-NO" dirty="0" err="1"/>
              <a:t>Mogi</a:t>
            </a:r>
            <a:r>
              <a:rPr lang="nb-NO" dirty="0"/>
              <a:t> </a:t>
            </a:r>
            <a:r>
              <a:rPr lang="nb-NO" dirty="0" err="1"/>
              <a:t>Das</a:t>
            </a:r>
            <a:r>
              <a:rPr lang="nb-NO" dirty="0"/>
              <a:t> </a:t>
            </a:r>
            <a:r>
              <a:rPr lang="nb-NO" dirty="0" err="1" smtClean="0"/>
              <a:t>Cruzes</a:t>
            </a:r>
            <a:r>
              <a:rPr lang="nb-NO" dirty="0" smtClean="0"/>
              <a:t> ved Sao Paulo.</a:t>
            </a:r>
            <a:endParaRPr lang="nb-NO" dirty="0"/>
          </a:p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smtClean="0"/>
              <a:t> |  Page </a:t>
            </a:r>
            <a:fld id="{1E4993A5-71AC-4FC9-BA31-3E15C92EC108}" type="slidenum">
              <a:rPr lang="nb-NO" smtClean="0"/>
              <a:pPr/>
              <a:t>4</a:t>
            </a:fld>
            <a:endParaRPr lang="nb-NO" smtClean="0"/>
          </a:p>
          <a:p>
            <a:endParaRPr lang="nb-NO" dirty="0"/>
          </a:p>
        </p:txBody>
      </p:sp>
      <p:pic>
        <p:nvPicPr>
          <p:cNvPr id="7" name="Picture Placeholder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8"/>
          <a:stretch/>
        </p:blipFill>
        <p:spPr>
          <a:xfrm>
            <a:off x="2195736" y="3429000"/>
            <a:ext cx="4504063" cy="263917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561389"/>
      </p:ext>
    </p:extLst>
  </p:cSld>
  <p:clrMapOvr>
    <a:masterClrMapping/>
  </p:clrMapOvr>
  <p:transition spd="slow" advClick="0" advTm="16000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/>
              <a:t>Bilder fra 2005-06</a:t>
            </a:r>
            <a:endParaRPr lang="nb-NO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04" y="1412776"/>
            <a:ext cx="2540000" cy="1955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40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61048"/>
            <a:ext cx="2540000" cy="195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04" y="3895575"/>
            <a:ext cx="2540000" cy="1955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2776"/>
            <a:ext cx="2540000" cy="19558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219631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/>
              <a:t>Bilder fra 2005-06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9228-0D32-4770-B2FE-0A92F13622A3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41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72816"/>
            <a:ext cx="2501900" cy="3390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28" y="3861048"/>
            <a:ext cx="2540000" cy="195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28" y="1329184"/>
            <a:ext cx="2540000" cy="19558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366376"/>
      </p:ext>
    </p:extLst>
  </p:cSld>
  <p:clrMapOvr>
    <a:masterClrMapping/>
  </p:clrMapOvr>
  <p:transition spd="slow" advClick="0" advTm="8000"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/>
              <a:t>Bilder fra 2005-06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28" y="1412776"/>
            <a:ext cx="2540000" cy="1955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9228-0D32-4770-B2FE-0A92F13622A3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42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304" y="1401192"/>
            <a:ext cx="2540000" cy="195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304" y="3933056"/>
            <a:ext cx="2540000" cy="195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879000"/>
            <a:ext cx="2540000" cy="19558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296239"/>
      </p:ext>
    </p:extLst>
  </p:cSld>
  <p:clrMapOvr>
    <a:masterClrMapping/>
  </p:clrMapOvr>
  <p:transition spd="slow" advClick="0" advTm="8000"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/>
              <a:t>Bilder fra 2005-06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9228-0D32-4770-B2FE-0A92F13622A3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43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28" y="1340768"/>
            <a:ext cx="2540000" cy="195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28" y="3789040"/>
            <a:ext cx="2540000" cy="195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36" y="3789040"/>
            <a:ext cx="2540000" cy="1955800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36" y="1340768"/>
            <a:ext cx="2540000" cy="19558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1448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/>
              <a:t>Bilder fra 2005-06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9228-0D32-4770-B2FE-0A92F13622A3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44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20" y="3943187"/>
            <a:ext cx="2540000" cy="1955800"/>
          </a:xfrm>
          <a:prstGeom prst="rect">
            <a:avLst/>
          </a:prstGeom>
        </p:spPr>
      </p:pic>
      <p:pic>
        <p:nvPicPr>
          <p:cNvPr id="1026" name="Picture 2" descr="elin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3051324" cy="414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20" y="1340768"/>
            <a:ext cx="2540000" cy="19558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769498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2A05-DF25-40A2-8596-04C4ACA7AA14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45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490788"/>
            <a:ext cx="84486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784795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/>
              <a:t>Rotarianeres </a:t>
            </a:r>
            <a:r>
              <a:rPr lang="nb-NO" dirty="0"/>
              <a:t>medvirkning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Vestnes Rotaryklubb har hatt hovedansvar for prosjektet.</a:t>
            </a:r>
          </a:p>
          <a:p>
            <a:pPr lvl="1"/>
            <a:r>
              <a:rPr lang="nb-NO" dirty="0"/>
              <a:t>Prosjektleder 	Anton E. Bjørnesen	</a:t>
            </a:r>
            <a:r>
              <a:rPr lang="nb-NO" dirty="0" smtClean="0"/>
              <a:t>2012-2014</a:t>
            </a:r>
            <a:endParaRPr lang="nb-NO" dirty="0"/>
          </a:p>
          <a:p>
            <a:pPr lvl="1"/>
            <a:r>
              <a:rPr lang="nb-NO" dirty="0"/>
              <a:t>President 	</a:t>
            </a:r>
            <a:r>
              <a:rPr lang="nb-NO" dirty="0" smtClean="0"/>
              <a:t>	Ragnhild </a:t>
            </a:r>
            <a:r>
              <a:rPr lang="nb-NO" dirty="0"/>
              <a:t>P. </a:t>
            </a:r>
            <a:r>
              <a:rPr lang="nb-NO" dirty="0" smtClean="0"/>
              <a:t>Ulrich	2012-2013</a:t>
            </a:r>
            <a:endParaRPr lang="nb-NO" dirty="0"/>
          </a:p>
          <a:p>
            <a:pPr lvl="1"/>
            <a:r>
              <a:rPr lang="nb-NO" dirty="0"/>
              <a:t>President 	</a:t>
            </a:r>
            <a:r>
              <a:rPr lang="nb-NO" dirty="0" smtClean="0"/>
              <a:t>	Knut </a:t>
            </a:r>
            <a:r>
              <a:rPr lang="nb-NO" dirty="0"/>
              <a:t>Hellen	</a:t>
            </a:r>
            <a:r>
              <a:rPr lang="nb-NO" dirty="0" smtClean="0"/>
              <a:t>	2013-2014</a:t>
            </a:r>
            <a:endParaRPr lang="nb-NO" dirty="0"/>
          </a:p>
          <a:p>
            <a:pPr lvl="1"/>
            <a:r>
              <a:rPr lang="nb-NO" dirty="0" err="1"/>
              <a:t>TRF</a:t>
            </a:r>
            <a:r>
              <a:rPr lang="nb-NO" dirty="0"/>
              <a:t> komiteleder 	Rune </a:t>
            </a:r>
            <a:r>
              <a:rPr lang="nb-NO" dirty="0" smtClean="0"/>
              <a:t>Håseth</a:t>
            </a:r>
            <a:r>
              <a:rPr lang="nb-NO" dirty="0"/>
              <a:t>	</a:t>
            </a:r>
            <a:r>
              <a:rPr lang="nb-NO" dirty="0" smtClean="0"/>
              <a:t>	2012-2013</a:t>
            </a:r>
            <a:br>
              <a:rPr lang="nb-NO" dirty="0" smtClean="0"/>
            </a:br>
            <a:endParaRPr lang="nb-NO" dirty="0"/>
          </a:p>
          <a:p>
            <a:r>
              <a:rPr lang="nb-NO" dirty="0"/>
              <a:t>Prosjektet hadde oppstart høsten 2012.</a:t>
            </a:r>
          </a:p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9228-0D32-4770-B2FE-0A92F13622A3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5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400178"/>
      </p:ext>
    </p:extLst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/>
              <a:t>Effekt og hensikt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Prosjektet er ment å gi et tilbud til barn og ungdom.</a:t>
            </a:r>
          </a:p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9228-0D32-4770-B2FE-0A92F13622A3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6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88840"/>
            <a:ext cx="5184576" cy="388843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164318"/>
      </p:ext>
    </p:extLst>
  </p:cSld>
  <p:clrMapOvr>
    <a:masterClrMapping/>
  </p:clrMapOvr>
  <p:transition spd="slow" advClick="0" advTm="9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439649"/>
            <a:ext cx="8271486" cy="524957"/>
          </a:xfrm>
        </p:spPr>
        <p:txBody>
          <a:bodyPr/>
          <a:lstStyle/>
          <a:p>
            <a:r>
              <a:rPr lang="nb-NO" dirty="0" smtClean="0"/>
              <a:t>Økonomi</a:t>
            </a:r>
            <a:endParaRPr lang="nb-NO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1102882"/>
              </p:ext>
            </p:extLst>
          </p:nvPr>
        </p:nvGraphicFramePr>
        <p:xfrm>
          <a:off x="453810" y="1791814"/>
          <a:ext cx="8150638" cy="37254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3554"/>
                <a:gridCol w="1767084"/>
              </a:tblGrid>
              <a:tr h="336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Budsjett/Regnskap</a:t>
                      </a:r>
                      <a:endParaRPr lang="nb-NO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68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NOK</a:t>
                      </a:r>
                      <a:endParaRPr lang="nb-NO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6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Innkjøp utstyr, frakt</a:t>
                      </a:r>
                      <a:endParaRPr lang="nb-NO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68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 </a:t>
                      </a:r>
                      <a:endParaRPr lang="nb-NO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6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Tekst</a:t>
                      </a:r>
                      <a:endParaRPr lang="nb-NO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68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 </a:t>
                      </a:r>
                      <a:endParaRPr lang="nb-NO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6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Samlet kostnadsbudsjett</a:t>
                      </a:r>
                      <a:endParaRPr lang="nb-NO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68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US$ 28904</a:t>
                      </a:r>
                      <a:endParaRPr lang="nb-NO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6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Egenkapital fra primære klubber, netto</a:t>
                      </a:r>
                      <a:endParaRPr lang="nb-NO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68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US$ 100</a:t>
                      </a:r>
                      <a:endParaRPr lang="nb-NO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6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Egenkapital andre klubber</a:t>
                      </a:r>
                      <a:endParaRPr lang="nb-NO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68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 </a:t>
                      </a:r>
                      <a:endParaRPr lang="nb-NO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6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Tilskudd Distrikt (DDF, etc.)</a:t>
                      </a:r>
                      <a:endParaRPr lang="nb-NO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68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US$ 14402</a:t>
                      </a:r>
                      <a:endParaRPr lang="nb-NO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6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Tilskudd Rotary T.R.F.</a:t>
                      </a:r>
                      <a:endParaRPr lang="nb-NO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68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US$ 14402</a:t>
                      </a:r>
                      <a:endParaRPr lang="nb-NO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6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Samlet finansiering</a:t>
                      </a:r>
                      <a:endParaRPr lang="nb-NO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68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US$ 28904</a:t>
                      </a:r>
                      <a:endParaRPr lang="nb-NO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4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Stipulert verdi av egeninnsats fra klubbene, ikke medtatt i regnskap, {ant} t a 200,-</a:t>
                      </a:r>
                      <a:endParaRPr lang="nb-NO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68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NOK 10000,-</a:t>
                      </a:r>
                      <a:endParaRPr lang="nb-NO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9228-0D32-4770-B2FE-0A92F13622A3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7</a:t>
            </a:fld>
            <a:endParaRPr lang="nb-NO" dirty="0" smtClean="0"/>
          </a:p>
          <a:p>
            <a:endParaRPr lang="nb-NO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1340768"/>
            <a:ext cx="82593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dirty="0"/>
              <a:t>Prosjektet er finansiert for 2 år. Det med innkjøp av instrumenter og lønn til instruktører.</a:t>
            </a:r>
          </a:p>
          <a:p>
            <a:endParaRPr lang="nb-NO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278894"/>
            <a:ext cx="2016224" cy="46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607349"/>
      </p:ext>
    </p:extLst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8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557"/>
            <a:ext cx="9144000" cy="666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725433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A938-B473-4803-A903-8B8A5F7E91F1}" type="datetime1">
              <a:rPr lang="nb-NO" smtClean="0"/>
              <a:pPr/>
              <a:t>08.10.2015</a:t>
            </a:fld>
            <a:r>
              <a:rPr lang="nb-NO" dirty="0" smtClean="0"/>
              <a:t> |  Page </a:t>
            </a:r>
            <a:fld id="{1E4993A5-71AC-4FC9-BA31-3E15C92EC108}" type="slidenum">
              <a:rPr lang="nb-NO" smtClean="0"/>
              <a:pPr/>
              <a:t>9</a:t>
            </a:fld>
            <a:endParaRPr lang="nb-NO" dirty="0" smtClean="0"/>
          </a:p>
          <a:p>
            <a:endParaRPr lang="nb-NO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"/>
          <a:stretch/>
        </p:blipFill>
        <p:spPr bwMode="auto">
          <a:xfrm>
            <a:off x="-20216" y="46004"/>
            <a:ext cx="9164216" cy="669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151667"/>
      </p:ext>
    </p:extLst>
  </p:cSld>
  <p:clrMapOvr>
    <a:masterClrMapping/>
  </p:clrMapOvr>
  <p:transition spd="slow" advClick="0" advTm="8000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VARD">
      <a:dk1>
        <a:srgbClr val="000000"/>
      </a:dk1>
      <a:lt1>
        <a:sysClr val="window" lastClr="FFFFFF"/>
      </a:lt1>
      <a:dk2>
        <a:srgbClr val="D20000"/>
      </a:dk2>
      <a:lt2>
        <a:srgbClr val="FFFFFF"/>
      </a:lt2>
      <a:accent1>
        <a:srgbClr val="323232"/>
      </a:accent1>
      <a:accent2>
        <a:srgbClr val="5B5B5B"/>
      </a:accent2>
      <a:accent3>
        <a:srgbClr val="848484"/>
      </a:accent3>
      <a:accent4>
        <a:srgbClr val="ADADAD"/>
      </a:accent4>
      <a:accent5>
        <a:srgbClr val="D6D6D6"/>
      </a:accent5>
      <a:accent6>
        <a:srgbClr val="000000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660000"/>
            </a:gs>
            <a:gs pos="100000">
              <a:srgbClr val="8C0000"/>
            </a:gs>
            <a:gs pos="60000">
              <a:srgbClr val="FF0000"/>
            </a:gs>
          </a:gsLst>
          <a:lin ang="16200000" scaled="0"/>
          <a:tileRect/>
        </a:gradFill>
        <a:ln>
          <a:noFill/>
        </a:ln>
        <a:effectLst/>
      </a:spPr>
      <a:bodyPr rtlCol="0" anchor="ctr"/>
      <a:lstStyle>
        <a:defPPr algn="ctr">
          <a:defRPr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31313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821</Words>
  <Application>Microsoft Office PowerPoint</Application>
  <PresentationFormat>On-screen Show (4:3)</PresentationFormat>
  <Paragraphs>169</Paragraphs>
  <Slides>45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blank</vt:lpstr>
      <vt:lpstr>Vestnes Rotaryklubb</vt:lpstr>
      <vt:lpstr>Kortfattet prosjektsammendrag</vt:lpstr>
      <vt:lpstr>Bakgrunn og hovedidé</vt:lpstr>
      <vt:lpstr>Mogi Das Cruzes, Brasil </vt:lpstr>
      <vt:lpstr>Rotarianeres medvirkning</vt:lpstr>
      <vt:lpstr>Effekt og hensikt</vt:lpstr>
      <vt:lpstr>Økonomi</vt:lpstr>
      <vt:lpstr>PowerPoint Presentation</vt:lpstr>
      <vt:lpstr>PowerPoint Presentation</vt:lpstr>
      <vt:lpstr>PowerPoint Presentation</vt:lpstr>
      <vt:lpstr>PowerPoint Presentation</vt:lpstr>
      <vt:lpstr>Instrumentene</vt:lpstr>
      <vt:lpstr>PowerPoint Presentation</vt:lpstr>
      <vt:lpstr>PowerPoint Presentation</vt:lpstr>
      <vt:lpstr>PowerPoint Presentation</vt:lpstr>
      <vt:lpstr>Undervisning og øving</vt:lpstr>
      <vt:lpstr>PowerPoint Presentation</vt:lpstr>
      <vt:lpstr>Glade musikanter</vt:lpstr>
      <vt:lpstr>Elina, Daniel og to ansatte fra dagsenteret Arvore da Vida, Wellington og Gabriel</vt:lpstr>
      <vt:lpstr>Bilder fra 2005 - 2012</vt:lpstr>
      <vt:lpstr>Korpset i 2012 med instrumenter fra  Vestnes og Rauma kommune</vt:lpstr>
      <vt:lpstr>PowerPoint Presentation</vt:lpstr>
      <vt:lpstr>Daniel som 6-7 åring i 2005-2006</vt:lpstr>
      <vt:lpstr>Wellington som 8-åring 2005-2006</vt:lpstr>
      <vt:lpstr>Daniel og Wellington 2012</vt:lpstr>
      <vt:lpstr>Larissa som hornettist, 8 år gammel i 2006/2007</vt:lpstr>
      <vt:lpstr>Larissa i 2012 </vt:lpstr>
      <vt:lpstr>Daniel som ivrig kornettist i 2005-2006 med instrumenter fra Vestnes og Rauma</vt:lpstr>
      <vt:lpstr>Daniel, musikklærer og tidligere elev</vt:lpstr>
      <vt:lpstr>PowerPoint Presentation</vt:lpstr>
      <vt:lpstr>PowerPoint Presentation</vt:lpstr>
      <vt:lpstr>PowerPoint Presentation</vt:lpstr>
      <vt:lpstr>Førprosjekthistorie</vt:lpstr>
      <vt:lpstr>«Kultur tur-retur» 2005-2006</vt:lpstr>
      <vt:lpstr>PowerPoint Presentation</vt:lpstr>
      <vt:lpstr>Bilder fra 2005-06</vt:lpstr>
      <vt:lpstr>Bilder fra 2005-06</vt:lpstr>
      <vt:lpstr>PowerPoint Presentation</vt:lpstr>
      <vt:lpstr>PowerPoint Presentation</vt:lpstr>
      <vt:lpstr>Bilder fra 2005-06</vt:lpstr>
      <vt:lpstr>Bilder fra 2005-06</vt:lpstr>
      <vt:lpstr>Bilder fra 2005-06</vt:lpstr>
      <vt:lpstr>Bilder fra 2005-06</vt:lpstr>
      <vt:lpstr>Bilder fra 2005-06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2015-10-07T21:41:06Z</dcterms:created>
  <dcterms:modified xsi:type="dcterms:W3CDTF">2015-10-08T14:58:03Z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</Properties>
</file>